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sldIdLst>
    <p:sldId id="256" r:id="rId2"/>
    <p:sldId id="269" r:id="rId3"/>
    <p:sldId id="270" r:id="rId4"/>
    <p:sldId id="257" r:id="rId5"/>
    <p:sldId id="258" r:id="rId6"/>
    <p:sldId id="259" r:id="rId7"/>
    <p:sldId id="260" r:id="rId8"/>
    <p:sldId id="261" r:id="rId9"/>
    <p:sldId id="262" r:id="rId10"/>
    <p:sldId id="271" r:id="rId11"/>
    <p:sldId id="268"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4" d="100"/>
          <a:sy n="64" d="100"/>
        </p:scale>
        <p:origin x="95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jpeg>
</file>

<file path=ppt/media/image2.png>
</file>

<file path=ppt/media/image3.png>
</file>

<file path=ppt/media/image4.jpeg>
</file>

<file path=ppt/media/image5.jpe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91F9259A-1FE3-4FF9-8A07-BDD8177164ED}" type="datetime4">
              <a:rPr lang="en-US" smtClean="0"/>
              <a:t>May 15, 2023</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041131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33960BD-7AC1-4217-9611-AAA56D3EE38F}" type="datetime4">
              <a:rPr lang="en-US" smtClean="0"/>
              <a:pPr/>
              <a:t>May 15, 2023</a:t>
            </a:fld>
            <a:endParaRPr lang="en-US" dirty="0">
              <a:latin typeface="+mn-lt"/>
            </a:endParaRPr>
          </a:p>
        </p:txBody>
      </p:sp>
      <p:sp>
        <p:nvSpPr>
          <p:cNvPr id="6" name="Footer Placeholder 5"/>
          <p:cNvSpPr>
            <a:spLocks noGrp="1"/>
          </p:cNvSpPr>
          <p:nvPr>
            <p:ph type="ftr" sz="quarter" idx="11"/>
          </p:nvPr>
        </p:nvSpPr>
        <p:spPr/>
        <p:txBody>
          <a:bodyPr/>
          <a:lstStyle/>
          <a:p>
            <a:endParaRPr lang="en-US" dirty="0">
              <a:latin typeface="+mn-lt"/>
            </a:endParaRP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D4AEF59-F28E-467C-9EA3-92D1CFAD475A}" type="slidenum">
              <a:rPr lang="en-US" smtClean="0"/>
              <a:pPr/>
              <a:t>‹#›</a:t>
            </a:fld>
            <a:endParaRPr lang="en-US">
              <a:latin typeface="+mn-lt"/>
            </a:endParaRPr>
          </a:p>
        </p:txBody>
      </p:sp>
    </p:spTree>
    <p:extLst>
      <p:ext uri="{BB962C8B-B14F-4D97-AF65-F5344CB8AC3E}">
        <p14:creationId xmlns:p14="http://schemas.microsoft.com/office/powerpoint/2010/main" val="145847656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33960BD-7AC1-4217-9611-AAA56D3EE38F}" type="datetime4">
              <a:rPr lang="en-US" smtClean="0"/>
              <a:pPr/>
              <a:t>May 15, 2023</a:t>
            </a:fld>
            <a:endParaRPr lang="en-US" dirty="0">
              <a:latin typeface="+mn-lt"/>
            </a:endParaRPr>
          </a:p>
        </p:txBody>
      </p:sp>
      <p:sp>
        <p:nvSpPr>
          <p:cNvPr id="5" name="Footer Placeholder 4"/>
          <p:cNvSpPr>
            <a:spLocks noGrp="1"/>
          </p:cNvSpPr>
          <p:nvPr>
            <p:ph type="ftr" sz="quarter" idx="11"/>
          </p:nvPr>
        </p:nvSpPr>
        <p:spPr/>
        <p:txBody>
          <a:bodyPr/>
          <a:lstStyle/>
          <a:p>
            <a:endParaRPr lang="en-US" dirty="0">
              <a:latin typeface="+mn-lt"/>
            </a:endParaRP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D4AEF59-F28E-467C-9EA3-92D1CFAD475A}" type="slidenum">
              <a:rPr lang="en-US" smtClean="0"/>
              <a:pPr/>
              <a:t>‹#›</a:t>
            </a:fld>
            <a:endParaRPr lang="en-US">
              <a:latin typeface="+mn-lt"/>
            </a:endParaRPr>
          </a:p>
        </p:txBody>
      </p:sp>
    </p:spTree>
    <p:extLst>
      <p:ext uri="{BB962C8B-B14F-4D97-AF65-F5344CB8AC3E}">
        <p14:creationId xmlns:p14="http://schemas.microsoft.com/office/powerpoint/2010/main" val="420353403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33960BD-7AC1-4217-9611-AAA56D3EE38F}" type="datetime4">
              <a:rPr lang="en-US" smtClean="0"/>
              <a:pPr/>
              <a:t>May 15, 2023</a:t>
            </a:fld>
            <a:endParaRPr lang="en-US" dirty="0">
              <a:latin typeface="+mn-lt"/>
            </a:endParaRPr>
          </a:p>
        </p:txBody>
      </p:sp>
      <p:sp>
        <p:nvSpPr>
          <p:cNvPr id="5" name="Footer Placeholder 4"/>
          <p:cNvSpPr>
            <a:spLocks noGrp="1"/>
          </p:cNvSpPr>
          <p:nvPr>
            <p:ph type="ftr" sz="quarter" idx="11"/>
          </p:nvPr>
        </p:nvSpPr>
        <p:spPr/>
        <p:txBody>
          <a:bodyPr/>
          <a:lstStyle/>
          <a:p>
            <a:endParaRPr lang="en-US" dirty="0">
              <a:latin typeface="+mn-lt"/>
            </a:endParaRPr>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D4AEF59-F28E-467C-9EA3-92D1CFAD475A}" type="slidenum">
              <a:rPr lang="en-US" smtClean="0"/>
              <a:pPr/>
              <a:t>‹#›</a:t>
            </a:fld>
            <a:endParaRPr lang="en-US">
              <a:latin typeface="+mn-lt"/>
            </a:endParaRPr>
          </a:p>
        </p:txBody>
      </p:sp>
    </p:spTree>
    <p:extLst>
      <p:ext uri="{BB962C8B-B14F-4D97-AF65-F5344CB8AC3E}">
        <p14:creationId xmlns:p14="http://schemas.microsoft.com/office/powerpoint/2010/main" val="237379765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33960BD-7AC1-4217-9611-AAA56D3EE38F}" type="datetime4">
              <a:rPr lang="en-US" smtClean="0"/>
              <a:pPr/>
              <a:t>May 15, 2023</a:t>
            </a:fld>
            <a:endParaRPr lang="en-US" dirty="0">
              <a:latin typeface="+mn-lt"/>
            </a:endParaRPr>
          </a:p>
        </p:txBody>
      </p:sp>
      <p:sp>
        <p:nvSpPr>
          <p:cNvPr id="5" name="Footer Placeholder 4"/>
          <p:cNvSpPr>
            <a:spLocks noGrp="1"/>
          </p:cNvSpPr>
          <p:nvPr>
            <p:ph type="ftr" sz="quarter" idx="11"/>
          </p:nvPr>
        </p:nvSpPr>
        <p:spPr/>
        <p:txBody>
          <a:bodyPr/>
          <a:lstStyle/>
          <a:p>
            <a:endParaRPr lang="en-US" dirty="0">
              <a:latin typeface="+mn-lt"/>
            </a:endParaRP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D4AEF59-F28E-467C-9EA3-92D1CFAD475A}" type="slidenum">
              <a:rPr lang="en-US" smtClean="0"/>
              <a:pPr/>
              <a:t>‹#›</a:t>
            </a:fld>
            <a:endParaRPr lang="en-US">
              <a:latin typeface="+mn-lt"/>
            </a:endParaRPr>
          </a:p>
        </p:txBody>
      </p:sp>
    </p:spTree>
    <p:extLst>
      <p:ext uri="{BB962C8B-B14F-4D97-AF65-F5344CB8AC3E}">
        <p14:creationId xmlns:p14="http://schemas.microsoft.com/office/powerpoint/2010/main" val="339234663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A33960BD-7AC1-4217-9611-AAA56D3EE38F}" type="datetime4">
              <a:rPr lang="en-US" smtClean="0"/>
              <a:pPr/>
              <a:t>May 15, 2023</a:t>
            </a:fld>
            <a:endParaRPr lang="en-US" dirty="0">
              <a:latin typeface="+mn-lt"/>
            </a:endParaRPr>
          </a:p>
        </p:txBody>
      </p:sp>
      <p:sp>
        <p:nvSpPr>
          <p:cNvPr id="8" name="Footer Placeholder 7"/>
          <p:cNvSpPr>
            <a:spLocks noGrp="1"/>
          </p:cNvSpPr>
          <p:nvPr>
            <p:ph type="ftr" sz="quarter" idx="11"/>
          </p:nvPr>
        </p:nvSpPr>
        <p:spPr/>
        <p:txBody>
          <a:bodyPr/>
          <a:lstStyle/>
          <a:p>
            <a:endParaRPr lang="en-US" dirty="0">
              <a:latin typeface="+mn-lt"/>
            </a:endParaRPr>
          </a:p>
        </p:txBody>
      </p:sp>
      <p:sp>
        <p:nvSpPr>
          <p:cNvPr id="9" name="Slide Number Placeholder 8"/>
          <p:cNvSpPr>
            <a:spLocks noGrp="1"/>
          </p:cNvSpPr>
          <p:nvPr>
            <p:ph type="sldNum" sz="quarter" idx="12"/>
          </p:nvPr>
        </p:nvSpPr>
        <p:spPr/>
        <p:txBody>
          <a:bodyPr/>
          <a:lstStyle/>
          <a:p>
            <a:fld id="{9D4AEF59-F28E-467C-9EA3-92D1CFAD475A}" type="slidenum">
              <a:rPr lang="en-US" smtClean="0"/>
              <a:pPr/>
              <a:t>‹#›</a:t>
            </a:fld>
            <a:endParaRPr lang="en-US">
              <a:latin typeface="+mn-lt"/>
            </a:endParaRPr>
          </a:p>
        </p:txBody>
      </p:sp>
    </p:spTree>
    <p:extLst>
      <p:ext uri="{BB962C8B-B14F-4D97-AF65-F5344CB8AC3E}">
        <p14:creationId xmlns:p14="http://schemas.microsoft.com/office/powerpoint/2010/main" val="406968722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A33960BD-7AC1-4217-9611-AAA56D3EE38F}" type="datetime4">
              <a:rPr lang="en-US" smtClean="0"/>
              <a:pPr/>
              <a:t>May 15, 2023</a:t>
            </a:fld>
            <a:endParaRPr lang="en-US" dirty="0">
              <a:latin typeface="+mn-lt"/>
            </a:endParaRPr>
          </a:p>
        </p:txBody>
      </p:sp>
      <p:sp>
        <p:nvSpPr>
          <p:cNvPr id="8" name="Footer Placeholder 7"/>
          <p:cNvSpPr>
            <a:spLocks noGrp="1"/>
          </p:cNvSpPr>
          <p:nvPr>
            <p:ph type="ftr" sz="quarter" idx="11"/>
          </p:nvPr>
        </p:nvSpPr>
        <p:spPr>
          <a:xfrm>
            <a:off x="561111" y="6391838"/>
            <a:ext cx="3644282" cy="304801"/>
          </a:xfrm>
        </p:spPr>
        <p:txBody>
          <a:bodyPr/>
          <a:lstStyle/>
          <a:p>
            <a:endParaRPr lang="en-US" dirty="0">
              <a:latin typeface="+mn-lt"/>
            </a:endParaRPr>
          </a:p>
        </p:txBody>
      </p:sp>
      <p:sp>
        <p:nvSpPr>
          <p:cNvPr id="9" name="Slide Number Placeholder 8"/>
          <p:cNvSpPr>
            <a:spLocks noGrp="1"/>
          </p:cNvSpPr>
          <p:nvPr>
            <p:ph type="sldNum" sz="quarter" idx="12"/>
          </p:nvPr>
        </p:nvSpPr>
        <p:spPr/>
        <p:txBody>
          <a:bodyPr/>
          <a:lstStyle/>
          <a:p>
            <a:fld id="{9D4AEF59-F28E-467C-9EA3-92D1CFAD475A}" type="slidenum">
              <a:rPr lang="en-US" smtClean="0"/>
              <a:pPr/>
              <a:t>‹#›</a:t>
            </a:fld>
            <a:endParaRPr lang="en-US">
              <a:latin typeface="+mn-lt"/>
            </a:endParaRPr>
          </a:p>
        </p:txBody>
      </p:sp>
    </p:spTree>
    <p:extLst>
      <p:ext uri="{BB962C8B-B14F-4D97-AF65-F5344CB8AC3E}">
        <p14:creationId xmlns:p14="http://schemas.microsoft.com/office/powerpoint/2010/main" val="229568118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E5CC3C8F-D4A7-4EAD-92AD-82C91CB8BB85}" type="datetime4">
              <a:rPr lang="en-US" smtClean="0"/>
              <a:t>May 15, 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29325821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BC011D41-E33C-4BC7-8272-37E8417FD097}" type="datetime4">
              <a:rPr lang="en-US" smtClean="0"/>
              <a:t>May 15, 2023</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0256705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340FED-6E95-4177-A7EF-CD303B9E611D}" type="datetime4">
              <a:rPr lang="en-US" smtClean="0"/>
              <a:t>May 15, 2023</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8230813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77962CB-39AD-45A9-800F-54DAB53D6021}" type="datetime4">
              <a:rPr lang="en-US" smtClean="0"/>
              <a:t>May 15, 2023</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5110879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DEDF93D-55AB-4606-B9D7-742F1FC51983}" type="datetime4">
              <a:rPr lang="en-US" smtClean="0"/>
              <a:t>May 15, 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D4AEF59-F28E-467C-9EA3-92D1CFAD475A}" type="slidenum">
              <a:rPr lang="en-US" smtClean="0"/>
              <a:t>‹#›</a:t>
            </a:fld>
            <a:endParaRPr lang="en-US" dirty="0"/>
          </a:p>
        </p:txBody>
      </p:sp>
    </p:spTree>
    <p:extLst>
      <p:ext uri="{BB962C8B-B14F-4D97-AF65-F5344CB8AC3E}">
        <p14:creationId xmlns:p14="http://schemas.microsoft.com/office/powerpoint/2010/main" val="2503631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DF2841D-FB5C-47AB-B2FF-32E855C1EA71}" type="datetime4">
              <a:rPr lang="en-US" smtClean="0"/>
              <a:t>May 15, 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8925632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18537E9-D174-424D-BEE8-AFC4CA5F9F97}" type="datetime4">
              <a:rPr lang="en-US" smtClean="0"/>
              <a:t>May 15, 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949570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7A44C0-F7AC-49C2-8289-1E7A86D9FB50}" type="datetime4">
              <a:rPr lang="en-US" smtClean="0"/>
              <a:t>May 15, 2023</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0641272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3BB84BC-6E78-40D1-8831-40AB1F596614}" type="datetime4">
              <a:rPr lang="en-US" smtClean="0"/>
              <a:t>May 15, 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6250362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DFA080F-3961-4D42-BEDE-84A1FED032F1}" type="datetime4">
              <a:rPr lang="en-US" smtClean="0"/>
              <a:t>May 15, 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6664005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A33960BD-7AC1-4217-9611-AAA56D3EE38F}" type="datetime4">
              <a:rPr lang="en-US" smtClean="0"/>
              <a:pPr/>
              <a:t>May 15, 2023</a:t>
            </a:fld>
            <a:endParaRPr lang="en-US" dirty="0">
              <a:latin typeface="+mn-lt"/>
            </a:endParaRPr>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latin typeface="+mn-lt"/>
            </a:endParaRPr>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9D4AEF59-F28E-467C-9EA3-92D1CFAD475A}" type="slidenum">
              <a:rPr lang="en-US" smtClean="0"/>
              <a:pPr/>
              <a:t>‹#›</a:t>
            </a:fld>
            <a:endParaRPr lang="en-US">
              <a:latin typeface="+mn-lt"/>
            </a:endParaRPr>
          </a:p>
        </p:txBody>
      </p:sp>
    </p:spTree>
    <p:extLst>
      <p:ext uri="{BB962C8B-B14F-4D97-AF65-F5344CB8AC3E}">
        <p14:creationId xmlns:p14="http://schemas.microsoft.com/office/powerpoint/2010/main" val="2821978475"/>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unodc.org/unodc/en/money-laundering/overview.html"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DDA34B8A-FA8D-4E16-AD72-7B60B1C2582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8" name="Rectangle 27">
              <a:extLst>
                <a:ext uri="{FF2B5EF4-FFF2-40B4-BE49-F238E27FC236}">
                  <a16:creationId xmlns:a16="http://schemas.microsoft.com/office/drawing/2014/main" id="{6885D229-60DD-4D71-8181-10E781C149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4">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Oval 28">
              <a:extLst>
                <a:ext uri="{FF2B5EF4-FFF2-40B4-BE49-F238E27FC236}">
                  <a16:creationId xmlns:a16="http://schemas.microsoft.com/office/drawing/2014/main" id="{0B0DAA45-BE66-4F0C-93A6-519D94107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0" name="Oval 29">
              <a:extLst>
                <a:ext uri="{FF2B5EF4-FFF2-40B4-BE49-F238E27FC236}">
                  <a16:creationId xmlns:a16="http://schemas.microsoft.com/office/drawing/2014/main" id="{EF449A3D-A43B-4688-BD89-35734D0072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1" name="Oval 30">
              <a:extLst>
                <a:ext uri="{FF2B5EF4-FFF2-40B4-BE49-F238E27FC236}">
                  <a16:creationId xmlns:a16="http://schemas.microsoft.com/office/drawing/2014/main" id="{74E9975C-AF3D-48EF-B3F0-112A01A382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2" name="Oval 31">
              <a:extLst>
                <a:ext uri="{FF2B5EF4-FFF2-40B4-BE49-F238E27FC236}">
                  <a16:creationId xmlns:a16="http://schemas.microsoft.com/office/drawing/2014/main" id="{CF00A076-2FEA-40D1-8F85-842481797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3" name="Oval 32">
              <a:extLst>
                <a:ext uri="{FF2B5EF4-FFF2-40B4-BE49-F238E27FC236}">
                  <a16:creationId xmlns:a16="http://schemas.microsoft.com/office/drawing/2014/main" id="{A2E68741-6133-4CAA-BF3C-F0E6CF40C5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4" name="Freeform 5">
              <a:extLst>
                <a:ext uri="{FF2B5EF4-FFF2-40B4-BE49-F238E27FC236}">
                  <a16:creationId xmlns:a16="http://schemas.microsoft.com/office/drawing/2014/main" id="{76C01C64-4A8B-42FC-93C5-2D6A3EBAB7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35" name="Freeform 5">
              <a:extLst>
                <a:ext uri="{FF2B5EF4-FFF2-40B4-BE49-F238E27FC236}">
                  <a16:creationId xmlns:a16="http://schemas.microsoft.com/office/drawing/2014/main" id="{D969AEA9-C1EE-45E1-9964-D9705492E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36" name="Freeform 5">
              <a:extLst>
                <a:ext uri="{FF2B5EF4-FFF2-40B4-BE49-F238E27FC236}">
                  <a16:creationId xmlns:a16="http://schemas.microsoft.com/office/drawing/2014/main" id="{4845E67D-4E5B-44B3-AB74-5E95C839E7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38" name="Rectangle 37">
            <a:extLst>
              <a:ext uri="{FF2B5EF4-FFF2-40B4-BE49-F238E27FC236}">
                <a16:creationId xmlns:a16="http://schemas.microsoft.com/office/drawing/2014/main" id="{079CE317-680B-449C-A423-71C1FE069B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0" name="Rectangle 39">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42" name="Freeform: Shape 41">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44"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3E6CCAE5-F172-3F9B-5B43-F8D9B679BF4B}"/>
              </a:ext>
            </a:extLst>
          </p:cNvPr>
          <p:cNvSpPr>
            <a:spLocks noGrp="1"/>
          </p:cNvSpPr>
          <p:nvPr>
            <p:ph type="ctrTitle"/>
          </p:nvPr>
        </p:nvSpPr>
        <p:spPr>
          <a:xfrm>
            <a:off x="1154955" y="973668"/>
            <a:ext cx="2942210" cy="1020232"/>
          </a:xfrm>
        </p:spPr>
        <p:txBody>
          <a:bodyPr vert="horz" lIns="91440" tIns="45720" rIns="91440" bIns="45720" rtlCol="0" anchor="ctr">
            <a:normAutofit fontScale="90000"/>
          </a:bodyPr>
          <a:lstStyle/>
          <a:p>
            <a:pPr>
              <a:lnSpc>
                <a:spcPct val="90000"/>
              </a:lnSpc>
            </a:pPr>
            <a:r>
              <a:rPr lang="en-US" sz="2500" b="0" i="0" kern="1200" dirty="0">
                <a:solidFill>
                  <a:srgbClr val="EBEBEB"/>
                </a:solidFill>
                <a:latin typeface="Arial" panose="020B0604020202020204" pitchFamily="34" charset="0"/>
                <a:cs typeface="Arial" panose="020B0604020202020204" pitchFamily="34" charset="0"/>
              </a:rPr>
              <a:t>Digital Identity Wallet using Blockchain</a:t>
            </a:r>
          </a:p>
        </p:txBody>
      </p:sp>
      <p:pic>
        <p:nvPicPr>
          <p:cNvPr id="22" name="Video 21" descr="Green Lock In A 3D Electronic System">
            <a:extLst>
              <a:ext uri="{FF2B5EF4-FFF2-40B4-BE49-F238E27FC236}">
                <a16:creationId xmlns:a16="http://schemas.microsoft.com/office/drawing/2014/main" id="{FCB13364-DB47-EDAB-ADED-B489A2E6021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1" b="285"/>
          <a:stretch/>
        </p:blipFill>
        <p:spPr>
          <a:xfrm>
            <a:off x="5194607" y="1636487"/>
            <a:ext cx="6391533" cy="3585026"/>
          </a:xfrm>
          <a:prstGeom prst="rect">
            <a:avLst/>
          </a:prstGeom>
        </p:spPr>
      </p:pic>
      <p:sp>
        <p:nvSpPr>
          <p:cNvPr id="46" name="Rectangle 45">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8" name="Oval 47">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50" name="Oval 49">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66BDF92D-6A51-B7CE-5C93-FE606687275C}"/>
              </a:ext>
            </a:extLst>
          </p:cNvPr>
          <p:cNvSpPr>
            <a:spLocks noGrp="1"/>
          </p:cNvSpPr>
          <p:nvPr>
            <p:ph type="subTitle" idx="1"/>
          </p:nvPr>
        </p:nvSpPr>
        <p:spPr>
          <a:xfrm>
            <a:off x="1154955" y="2120900"/>
            <a:ext cx="3133726" cy="3898900"/>
          </a:xfrm>
        </p:spPr>
        <p:txBody>
          <a:bodyPr vert="horz" lIns="91440" tIns="45720" rIns="91440" bIns="45720" rtlCol="0">
            <a:normAutofit/>
          </a:bodyPr>
          <a:lstStyle/>
          <a:p>
            <a:endParaRPr lang="en-US" dirty="0">
              <a:solidFill>
                <a:srgbClr val="FFFFFF"/>
              </a:solidFill>
            </a:endParaRPr>
          </a:p>
          <a:p>
            <a:endParaRPr lang="en-US" dirty="0">
              <a:solidFill>
                <a:srgbClr val="FFFFFF"/>
              </a:solidFill>
            </a:endParaRPr>
          </a:p>
          <a:p>
            <a:r>
              <a:rPr lang="en-US" dirty="0">
                <a:solidFill>
                  <a:srgbClr val="FFFFFF"/>
                </a:solidFill>
                <a:latin typeface="Arial" panose="020B0604020202020204" pitchFamily="34" charset="0"/>
                <a:cs typeface="Arial" panose="020B0604020202020204" pitchFamily="34" charset="0"/>
              </a:rPr>
              <a:t>By:</a:t>
            </a:r>
          </a:p>
          <a:p>
            <a:pPr>
              <a:buFont typeface="Wingdings 3" charset="2"/>
              <a:buChar char=""/>
            </a:pPr>
            <a:r>
              <a:rPr lang="en-US" dirty="0">
                <a:solidFill>
                  <a:srgbClr val="FFFFFF"/>
                </a:solidFill>
                <a:latin typeface="Arial" panose="020B0604020202020204" pitchFamily="34" charset="0"/>
                <a:cs typeface="Arial" panose="020B0604020202020204" pitchFamily="34" charset="0"/>
              </a:rPr>
              <a:t>Akram </a:t>
            </a:r>
            <a:r>
              <a:rPr lang="en-US" dirty="0" err="1">
                <a:solidFill>
                  <a:srgbClr val="FFFFFF"/>
                </a:solidFill>
                <a:latin typeface="Arial" panose="020B0604020202020204" pitchFamily="34" charset="0"/>
                <a:cs typeface="Arial" panose="020B0604020202020204" pitchFamily="34" charset="0"/>
              </a:rPr>
              <a:t>Merouani</a:t>
            </a:r>
            <a:endParaRPr lang="en-US" dirty="0">
              <a:solidFill>
                <a:srgbClr val="FFFFFF"/>
              </a:solidFill>
              <a:latin typeface="Arial" panose="020B0604020202020204" pitchFamily="34" charset="0"/>
              <a:cs typeface="Arial" panose="020B0604020202020204" pitchFamily="34" charset="0"/>
            </a:endParaRPr>
          </a:p>
          <a:p>
            <a:pPr>
              <a:buFont typeface="Wingdings 3" charset="2"/>
              <a:buChar char=""/>
            </a:pPr>
            <a:r>
              <a:rPr lang="en-US" dirty="0">
                <a:solidFill>
                  <a:srgbClr val="FFFFFF"/>
                </a:solidFill>
                <a:latin typeface="Arial" panose="020B0604020202020204" pitchFamily="34" charset="0"/>
                <a:cs typeface="Arial" panose="020B0604020202020204" pitchFamily="34" charset="0"/>
              </a:rPr>
              <a:t>Kiran Sohi</a:t>
            </a:r>
          </a:p>
          <a:p>
            <a:pPr>
              <a:buFont typeface="Wingdings 3" charset="2"/>
              <a:buChar char=""/>
            </a:pPr>
            <a:r>
              <a:rPr lang="en-US" dirty="0">
                <a:solidFill>
                  <a:srgbClr val="FFFFFF"/>
                </a:solidFill>
                <a:latin typeface="Arial" panose="020B0604020202020204" pitchFamily="34" charset="0"/>
                <a:cs typeface="Arial" panose="020B0604020202020204" pitchFamily="34" charset="0"/>
              </a:rPr>
              <a:t>Ritu Dhar</a:t>
            </a:r>
          </a:p>
          <a:p>
            <a:pPr>
              <a:buFont typeface="Wingdings 3" charset="2"/>
              <a:buChar char=""/>
            </a:pPr>
            <a:r>
              <a:rPr lang="en-US" dirty="0">
                <a:solidFill>
                  <a:srgbClr val="FFFFFF"/>
                </a:solidFill>
                <a:latin typeface="Arial" panose="020B0604020202020204" pitchFamily="34" charset="0"/>
                <a:cs typeface="Arial" panose="020B0604020202020204" pitchFamily="34" charset="0"/>
              </a:rPr>
              <a:t>Yvonne Colangelo</a:t>
            </a:r>
          </a:p>
        </p:txBody>
      </p:sp>
      <p:sp>
        <p:nvSpPr>
          <p:cNvPr id="52"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Tree>
    <p:extLst>
      <p:ext uri="{BB962C8B-B14F-4D97-AF65-F5344CB8AC3E}">
        <p14:creationId xmlns:p14="http://schemas.microsoft.com/office/powerpoint/2010/main" val="369941714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13"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2"/>
                                        </p:tgtEl>
                                      </p:cBhvr>
                                    </p:cmd>
                                  </p:childTnLst>
                                </p:cTn>
                              </p:par>
                            </p:childTnLst>
                          </p:cTn>
                        </p:par>
                      </p:childTnLst>
                    </p:cTn>
                  </p:par>
                </p:childTnLst>
              </p:cTn>
              <p:nextCondLst>
                <p:cond evt="onClick" delay="0">
                  <p:tgtEl>
                    <p:spTgt spid="22"/>
                  </p:tgtEl>
                </p:cond>
              </p:nextCondLst>
            </p:seq>
            <p:video>
              <p:cMediaNode mute="1">
                <p:cTn id="12" repeatCount="indefinite" fill="hold" display="0">
                  <p:stCondLst>
                    <p:cond delay="indefinite"/>
                  </p:stCondLst>
                </p:cTn>
                <p:tgtEl>
                  <p:spTgt spid="22"/>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88DD50E-1D2D-48C6-A470-79FB7F337F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14" name="Rectangle 13">
            <a:extLst>
              <a:ext uri="{FF2B5EF4-FFF2-40B4-BE49-F238E27FC236}">
                <a16:creationId xmlns:a16="http://schemas.microsoft.com/office/drawing/2014/main" id="{85F279D6-ED25-4D3F-9479-8ABB21867D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38D0B1B4-C487-47EF-B7D0-421066454C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275" y="643466"/>
            <a:ext cx="1970939" cy="5571067"/>
          </a:xfrm>
          <a:custGeom>
            <a:avLst/>
            <a:gdLst>
              <a:gd name="connsiteX0" fmla="*/ 0 w 1970939"/>
              <a:gd name="connsiteY0" fmla="*/ 0 h 5571067"/>
              <a:gd name="connsiteX1" fmla="*/ 1774861 w 1970939"/>
              <a:gd name="connsiteY1" fmla="*/ 0 h 5571067"/>
              <a:gd name="connsiteX2" fmla="*/ 1780256 w 1970939"/>
              <a:gd name="connsiteY2" fmla="*/ 32931 h 5571067"/>
              <a:gd name="connsiteX3" fmla="*/ 1802197 w 1970939"/>
              <a:gd name="connsiteY3" fmla="*/ 170349 h 5571067"/>
              <a:gd name="connsiteX4" fmla="*/ 1820981 w 1970939"/>
              <a:gd name="connsiteY4" fmla="*/ 308372 h 5571067"/>
              <a:gd name="connsiteX5" fmla="*/ 1839923 w 1970939"/>
              <a:gd name="connsiteY5" fmla="*/ 445791 h 5571067"/>
              <a:gd name="connsiteX6" fmla="*/ 1857602 w 1970939"/>
              <a:gd name="connsiteY6" fmla="*/ 583814 h 5571067"/>
              <a:gd name="connsiteX7" fmla="*/ 1872756 w 1970939"/>
              <a:gd name="connsiteY7" fmla="*/ 720022 h 5571067"/>
              <a:gd name="connsiteX8" fmla="*/ 1887120 w 1970939"/>
              <a:gd name="connsiteY8" fmla="*/ 858046 h 5571067"/>
              <a:gd name="connsiteX9" fmla="*/ 1900223 w 1970939"/>
              <a:gd name="connsiteY9" fmla="*/ 995464 h 5571067"/>
              <a:gd name="connsiteX10" fmla="*/ 1911588 w 1970939"/>
              <a:gd name="connsiteY10" fmla="*/ 1130461 h 5571067"/>
              <a:gd name="connsiteX11" fmla="*/ 1922953 w 1970939"/>
              <a:gd name="connsiteY11" fmla="*/ 1267274 h 5571067"/>
              <a:gd name="connsiteX12" fmla="*/ 1932424 w 1970939"/>
              <a:gd name="connsiteY12" fmla="*/ 1402271 h 5571067"/>
              <a:gd name="connsiteX13" fmla="*/ 1939842 w 1970939"/>
              <a:gd name="connsiteY13" fmla="*/ 1537267 h 5571067"/>
              <a:gd name="connsiteX14" fmla="*/ 1947577 w 1970939"/>
              <a:gd name="connsiteY14" fmla="*/ 1671659 h 5571067"/>
              <a:gd name="connsiteX15" fmla="*/ 1954049 w 1970939"/>
              <a:gd name="connsiteY15" fmla="*/ 1804840 h 5571067"/>
              <a:gd name="connsiteX16" fmla="*/ 1958627 w 1970939"/>
              <a:gd name="connsiteY16" fmla="*/ 1936810 h 5571067"/>
              <a:gd name="connsiteX17" fmla="*/ 1962573 w 1970939"/>
              <a:gd name="connsiteY17" fmla="*/ 2068780 h 5571067"/>
              <a:gd name="connsiteX18" fmla="*/ 1966361 w 1970939"/>
              <a:gd name="connsiteY18" fmla="*/ 2199539 h 5571067"/>
              <a:gd name="connsiteX19" fmla="*/ 1968098 w 1970939"/>
              <a:gd name="connsiteY19" fmla="*/ 2328482 h 5571067"/>
              <a:gd name="connsiteX20" fmla="*/ 1969992 w 1970939"/>
              <a:gd name="connsiteY20" fmla="*/ 2457425 h 5571067"/>
              <a:gd name="connsiteX21" fmla="*/ 1970939 w 1970939"/>
              <a:gd name="connsiteY21" fmla="*/ 2584552 h 5571067"/>
              <a:gd name="connsiteX22" fmla="*/ 1969992 w 1970939"/>
              <a:gd name="connsiteY22" fmla="*/ 2710469 h 5571067"/>
              <a:gd name="connsiteX23" fmla="*/ 1969992 w 1970939"/>
              <a:gd name="connsiteY23" fmla="*/ 2835174 h 5571067"/>
              <a:gd name="connsiteX24" fmla="*/ 1968098 w 1970939"/>
              <a:gd name="connsiteY24" fmla="*/ 2958669 h 5571067"/>
              <a:gd name="connsiteX25" fmla="*/ 1965256 w 1970939"/>
              <a:gd name="connsiteY25" fmla="*/ 3079742 h 5571067"/>
              <a:gd name="connsiteX26" fmla="*/ 1962573 w 1970939"/>
              <a:gd name="connsiteY26" fmla="*/ 3199605 h 5571067"/>
              <a:gd name="connsiteX27" fmla="*/ 1959574 w 1970939"/>
              <a:gd name="connsiteY27" fmla="*/ 3317046 h 5571067"/>
              <a:gd name="connsiteX28" fmla="*/ 1954996 w 1970939"/>
              <a:gd name="connsiteY28" fmla="*/ 3433882 h 5571067"/>
              <a:gd name="connsiteX29" fmla="*/ 1950103 w 1970939"/>
              <a:gd name="connsiteY29" fmla="*/ 3548902 h 5571067"/>
              <a:gd name="connsiteX30" fmla="*/ 1945683 w 1970939"/>
              <a:gd name="connsiteY30" fmla="*/ 3661500 h 5571067"/>
              <a:gd name="connsiteX31" fmla="*/ 1933213 w 1970939"/>
              <a:gd name="connsiteY31" fmla="*/ 3881248 h 5571067"/>
              <a:gd name="connsiteX32" fmla="*/ 1919953 w 1970939"/>
              <a:gd name="connsiteY32" fmla="*/ 4091916 h 5571067"/>
              <a:gd name="connsiteX33" fmla="*/ 1906063 w 1970939"/>
              <a:gd name="connsiteY33" fmla="*/ 4294109 h 5571067"/>
              <a:gd name="connsiteX34" fmla="*/ 1890751 w 1970939"/>
              <a:gd name="connsiteY34" fmla="*/ 4485405 h 5571067"/>
              <a:gd name="connsiteX35" fmla="*/ 1874809 w 1970939"/>
              <a:gd name="connsiteY35" fmla="*/ 4668226 h 5571067"/>
              <a:gd name="connsiteX36" fmla="*/ 1857602 w 1970939"/>
              <a:gd name="connsiteY36" fmla="*/ 4837728 h 5571067"/>
              <a:gd name="connsiteX37" fmla="*/ 1840713 w 1970939"/>
              <a:gd name="connsiteY37" fmla="*/ 4996940 h 5571067"/>
              <a:gd name="connsiteX38" fmla="*/ 1823823 w 1970939"/>
              <a:gd name="connsiteY38" fmla="*/ 5143439 h 5571067"/>
              <a:gd name="connsiteX39" fmla="*/ 1807880 w 1970939"/>
              <a:gd name="connsiteY39" fmla="*/ 5277830 h 5571067"/>
              <a:gd name="connsiteX40" fmla="*/ 1792726 w 1970939"/>
              <a:gd name="connsiteY40" fmla="*/ 5397087 h 5571067"/>
              <a:gd name="connsiteX41" fmla="*/ 1778362 w 1970939"/>
              <a:gd name="connsiteY41" fmla="*/ 5504843 h 5571067"/>
              <a:gd name="connsiteX42" fmla="*/ 1769613 w 1970939"/>
              <a:gd name="connsiteY42" fmla="*/ 5571067 h 5571067"/>
              <a:gd name="connsiteX43" fmla="*/ 0 w 1970939"/>
              <a:gd name="connsiteY43" fmla="*/ 5571067 h 5571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970939" h="5571067">
                <a:moveTo>
                  <a:pt x="0" y="0"/>
                </a:moveTo>
                <a:lnTo>
                  <a:pt x="1774861" y="0"/>
                </a:lnTo>
                <a:lnTo>
                  <a:pt x="1780256" y="32931"/>
                </a:lnTo>
                <a:lnTo>
                  <a:pt x="1802197" y="170349"/>
                </a:lnTo>
                <a:lnTo>
                  <a:pt x="1820981" y="308372"/>
                </a:lnTo>
                <a:lnTo>
                  <a:pt x="1839923" y="445791"/>
                </a:lnTo>
                <a:lnTo>
                  <a:pt x="1857602" y="583814"/>
                </a:lnTo>
                <a:lnTo>
                  <a:pt x="1872756" y="720022"/>
                </a:lnTo>
                <a:lnTo>
                  <a:pt x="1887120" y="858046"/>
                </a:lnTo>
                <a:lnTo>
                  <a:pt x="1900223" y="995464"/>
                </a:lnTo>
                <a:lnTo>
                  <a:pt x="1911588" y="1130461"/>
                </a:lnTo>
                <a:lnTo>
                  <a:pt x="1922953" y="1267274"/>
                </a:lnTo>
                <a:lnTo>
                  <a:pt x="1932424" y="1402271"/>
                </a:lnTo>
                <a:lnTo>
                  <a:pt x="1939842" y="1537267"/>
                </a:lnTo>
                <a:lnTo>
                  <a:pt x="1947577" y="1671659"/>
                </a:lnTo>
                <a:lnTo>
                  <a:pt x="1954049" y="1804840"/>
                </a:lnTo>
                <a:lnTo>
                  <a:pt x="1958627" y="1936810"/>
                </a:lnTo>
                <a:lnTo>
                  <a:pt x="1962573" y="2068780"/>
                </a:lnTo>
                <a:lnTo>
                  <a:pt x="1966361" y="2199539"/>
                </a:lnTo>
                <a:lnTo>
                  <a:pt x="1968098" y="2328482"/>
                </a:lnTo>
                <a:lnTo>
                  <a:pt x="1969992" y="2457425"/>
                </a:lnTo>
                <a:lnTo>
                  <a:pt x="1970939" y="2584552"/>
                </a:lnTo>
                <a:lnTo>
                  <a:pt x="1969992" y="2710469"/>
                </a:lnTo>
                <a:lnTo>
                  <a:pt x="1969992" y="2835174"/>
                </a:lnTo>
                <a:lnTo>
                  <a:pt x="1968098" y="2958669"/>
                </a:lnTo>
                <a:lnTo>
                  <a:pt x="1965256" y="3079742"/>
                </a:lnTo>
                <a:lnTo>
                  <a:pt x="1962573" y="3199605"/>
                </a:lnTo>
                <a:lnTo>
                  <a:pt x="1959574" y="3317046"/>
                </a:lnTo>
                <a:lnTo>
                  <a:pt x="1954996" y="3433882"/>
                </a:lnTo>
                <a:lnTo>
                  <a:pt x="1950103" y="3548902"/>
                </a:lnTo>
                <a:lnTo>
                  <a:pt x="1945683" y="3661500"/>
                </a:lnTo>
                <a:lnTo>
                  <a:pt x="1933213" y="3881248"/>
                </a:lnTo>
                <a:lnTo>
                  <a:pt x="1919953" y="4091916"/>
                </a:lnTo>
                <a:lnTo>
                  <a:pt x="1906063" y="4294109"/>
                </a:lnTo>
                <a:lnTo>
                  <a:pt x="1890751" y="4485405"/>
                </a:lnTo>
                <a:lnTo>
                  <a:pt x="1874809" y="4668226"/>
                </a:lnTo>
                <a:lnTo>
                  <a:pt x="1857602" y="4837728"/>
                </a:lnTo>
                <a:lnTo>
                  <a:pt x="1840713" y="4996940"/>
                </a:lnTo>
                <a:lnTo>
                  <a:pt x="1823823" y="5143439"/>
                </a:lnTo>
                <a:lnTo>
                  <a:pt x="1807880" y="5277830"/>
                </a:lnTo>
                <a:lnTo>
                  <a:pt x="1792726" y="5397087"/>
                </a:lnTo>
                <a:lnTo>
                  <a:pt x="1778362" y="5504843"/>
                </a:lnTo>
                <a:lnTo>
                  <a:pt x="1769613" y="5571067"/>
                </a:lnTo>
                <a:lnTo>
                  <a:pt x="0" y="5571067"/>
                </a:lnTo>
                <a:close/>
              </a:path>
            </a:pathLst>
          </a:custGeom>
          <a:ln>
            <a:noFill/>
          </a:ln>
        </p:spPr>
        <p:style>
          <a:lnRef idx="2">
            <a:schemeClr val="accent1">
              <a:shade val="50000"/>
            </a:schemeClr>
          </a:lnRef>
          <a:fillRef idx="1002">
            <a:schemeClr val="dk2"/>
          </a:fillRef>
          <a:effectRef idx="0">
            <a:schemeClr val="accent1"/>
          </a:effectRef>
          <a:fontRef idx="minor">
            <a:schemeClr val="lt1"/>
          </a:fontRef>
        </p:style>
        <p:txBody>
          <a:bodyPr wrap="square">
            <a:noAutofit/>
          </a:bodyPr>
          <a:lstStyle/>
          <a:p>
            <a:endParaRPr lang="en-US" dirty="0"/>
          </a:p>
        </p:txBody>
      </p:sp>
      <p:sp>
        <p:nvSpPr>
          <p:cNvPr id="18" name="Freeform: Shape 17">
            <a:extLst>
              <a:ext uri="{FF2B5EF4-FFF2-40B4-BE49-F238E27FC236}">
                <a16:creationId xmlns:a16="http://schemas.microsoft.com/office/drawing/2014/main" id="{0214736A-03B2-4B91-B0AF-B21213F3B9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969335" y="1702087"/>
            <a:ext cx="3209207" cy="612850"/>
          </a:xfrm>
          <a:custGeom>
            <a:avLst/>
            <a:gdLst>
              <a:gd name="connsiteX0" fmla="*/ 3195151 w 3209207"/>
              <a:gd name="connsiteY0" fmla="*/ 612847 h 612850"/>
              <a:gd name="connsiteX1" fmla="*/ 3029871 w 3209207"/>
              <a:gd name="connsiteY1" fmla="*/ 611146 h 612850"/>
              <a:gd name="connsiteX2" fmla="*/ 2949639 w 3209207"/>
              <a:gd name="connsiteY2" fmla="*/ 608906 h 612850"/>
              <a:gd name="connsiteX3" fmla="*/ 2978018 w 3209207"/>
              <a:gd name="connsiteY3" fmla="*/ 258115 h 612850"/>
              <a:gd name="connsiteX4" fmla="*/ 2944764 w 3209207"/>
              <a:gd name="connsiteY4" fmla="*/ 260801 h 612850"/>
              <a:gd name="connsiteX5" fmla="*/ 2806036 w 3209207"/>
              <a:gd name="connsiteY5" fmla="*/ 271446 h 612850"/>
              <a:gd name="connsiteX6" fmla="*/ 2666958 w 3209207"/>
              <a:gd name="connsiteY6" fmla="*/ 278917 h 612850"/>
              <a:gd name="connsiteX7" fmla="*/ 2528469 w 3209207"/>
              <a:gd name="connsiteY7" fmla="*/ 286593 h 612850"/>
              <a:gd name="connsiteX8" fmla="*/ 2389479 w 3209207"/>
              <a:gd name="connsiteY8" fmla="*/ 292970 h 612850"/>
              <a:gd name="connsiteX9" fmla="*/ 2252501 w 3209207"/>
              <a:gd name="connsiteY9" fmla="*/ 296993 h 612850"/>
              <a:gd name="connsiteX10" fmla="*/ 2113775 w 3209207"/>
              <a:gd name="connsiteY10" fmla="*/ 300086 h 612850"/>
              <a:gd name="connsiteX11" fmla="*/ 1975755 w 3209207"/>
              <a:gd name="connsiteY11" fmla="*/ 301980 h 612850"/>
              <a:gd name="connsiteX12" fmla="*/ 1840287 w 3209207"/>
              <a:gd name="connsiteY12" fmla="*/ 302348 h 612850"/>
              <a:gd name="connsiteX13" fmla="*/ 1703009 w 3209207"/>
              <a:gd name="connsiteY13" fmla="*/ 302570 h 612850"/>
              <a:gd name="connsiteX14" fmla="*/ 1567693 w 3209207"/>
              <a:gd name="connsiteY14" fmla="*/ 301063 h 612850"/>
              <a:gd name="connsiteX15" fmla="*/ 1432543 w 3209207"/>
              <a:gd name="connsiteY15" fmla="*/ 297523 h 612850"/>
              <a:gd name="connsiteX16" fmla="*/ 1297969 w 3209207"/>
              <a:gd name="connsiteY16" fmla="*/ 294345 h 612850"/>
              <a:gd name="connsiteX17" fmla="*/ 1164703 w 3209207"/>
              <a:gd name="connsiteY17" fmla="*/ 290015 h 612850"/>
              <a:gd name="connsiteX18" fmla="*/ 1032796 w 3209207"/>
              <a:gd name="connsiteY18" fmla="*/ 283907 h 612850"/>
              <a:gd name="connsiteX19" fmla="*/ 900940 w 3209207"/>
              <a:gd name="connsiteY19" fmla="*/ 277172 h 612850"/>
              <a:gd name="connsiteX20" fmla="*/ 770303 w 3209207"/>
              <a:gd name="connsiteY20" fmla="*/ 270380 h 612850"/>
              <a:gd name="connsiteX21" fmla="*/ 641641 w 3209207"/>
              <a:gd name="connsiteY21" fmla="*/ 261702 h 612850"/>
              <a:gd name="connsiteX22" fmla="*/ 512966 w 3209207"/>
              <a:gd name="connsiteY22" fmla="*/ 253180 h 612850"/>
              <a:gd name="connsiteX23" fmla="*/ 386177 w 3209207"/>
              <a:gd name="connsiteY23" fmla="*/ 243867 h 612850"/>
              <a:gd name="connsiteX24" fmla="*/ 260746 w 3209207"/>
              <a:gd name="connsiteY24" fmla="*/ 232775 h 612850"/>
              <a:gd name="connsiteX25" fmla="*/ 136447 w 3209207"/>
              <a:gd name="connsiteY25" fmla="*/ 222719 h 612850"/>
              <a:gd name="connsiteX26" fmla="*/ 13506 w 3209207"/>
              <a:gd name="connsiteY26" fmla="*/ 210885 h 612850"/>
              <a:gd name="connsiteX27" fmla="*/ 0 w 3209207"/>
              <a:gd name="connsiteY27" fmla="*/ 209475 h 612850"/>
              <a:gd name="connsiteX28" fmla="*/ 40844 w 3209207"/>
              <a:gd name="connsiteY28" fmla="*/ 212313 h 612850"/>
              <a:gd name="connsiteX29" fmla="*/ 132211 w 3209207"/>
              <a:gd name="connsiteY29" fmla="*/ 216946 h 612850"/>
              <a:gd name="connsiteX30" fmla="*/ 225585 w 3209207"/>
              <a:gd name="connsiteY30" fmla="*/ 221811 h 612850"/>
              <a:gd name="connsiteX31" fmla="*/ 320298 w 3209207"/>
              <a:gd name="connsiteY31" fmla="*/ 226444 h 612850"/>
              <a:gd name="connsiteX32" fmla="*/ 415680 w 3209207"/>
              <a:gd name="connsiteY32" fmla="*/ 229340 h 612850"/>
              <a:gd name="connsiteX33" fmla="*/ 512735 w 3209207"/>
              <a:gd name="connsiteY33" fmla="*/ 232120 h 612850"/>
              <a:gd name="connsiteX34" fmla="*/ 611464 w 3209207"/>
              <a:gd name="connsiteY34" fmla="*/ 235015 h 612850"/>
              <a:gd name="connsiteX35" fmla="*/ 711532 w 3209207"/>
              <a:gd name="connsiteY35" fmla="*/ 236985 h 612850"/>
              <a:gd name="connsiteX36" fmla="*/ 812604 w 3209207"/>
              <a:gd name="connsiteY36" fmla="*/ 236985 h 612850"/>
              <a:gd name="connsiteX37" fmla="*/ 915014 w 3209207"/>
              <a:gd name="connsiteY37" fmla="*/ 237795 h 612850"/>
              <a:gd name="connsiteX38" fmla="*/ 1018428 w 3209207"/>
              <a:gd name="connsiteY38" fmla="*/ 236985 h 612850"/>
              <a:gd name="connsiteX39" fmla="*/ 1122847 w 3209207"/>
              <a:gd name="connsiteY39" fmla="*/ 235015 h 612850"/>
              <a:gd name="connsiteX40" fmla="*/ 1227600 w 3209207"/>
              <a:gd name="connsiteY40" fmla="*/ 233162 h 612850"/>
              <a:gd name="connsiteX41" fmla="*/ 1333692 w 3209207"/>
              <a:gd name="connsiteY41" fmla="*/ 229340 h 612850"/>
              <a:gd name="connsiteX42" fmla="*/ 1441122 w 3209207"/>
              <a:gd name="connsiteY42" fmla="*/ 225634 h 612850"/>
              <a:gd name="connsiteX43" fmla="*/ 1547883 w 3209207"/>
              <a:gd name="connsiteY43" fmla="*/ 220769 h 612850"/>
              <a:gd name="connsiteX44" fmla="*/ 1655983 w 3209207"/>
              <a:gd name="connsiteY44" fmla="*/ 214282 h 612850"/>
              <a:gd name="connsiteX45" fmla="*/ 1765421 w 3209207"/>
              <a:gd name="connsiteY45" fmla="*/ 206638 h 612850"/>
              <a:gd name="connsiteX46" fmla="*/ 1874860 w 3209207"/>
              <a:gd name="connsiteY46" fmla="*/ 199108 h 612850"/>
              <a:gd name="connsiteX47" fmla="*/ 1984299 w 3209207"/>
              <a:gd name="connsiteY47" fmla="*/ 189495 h 612850"/>
              <a:gd name="connsiteX48" fmla="*/ 2095745 w 3209207"/>
              <a:gd name="connsiteY48" fmla="*/ 178144 h 612850"/>
              <a:gd name="connsiteX49" fmla="*/ 2205184 w 3209207"/>
              <a:gd name="connsiteY49" fmla="*/ 166793 h 612850"/>
              <a:gd name="connsiteX50" fmla="*/ 2316631 w 3209207"/>
              <a:gd name="connsiteY50" fmla="*/ 153472 h 612850"/>
              <a:gd name="connsiteX51" fmla="*/ 2429081 w 3209207"/>
              <a:gd name="connsiteY51" fmla="*/ 139226 h 612850"/>
              <a:gd name="connsiteX52" fmla="*/ 2539523 w 3209207"/>
              <a:gd name="connsiteY52" fmla="*/ 124052 h 612850"/>
              <a:gd name="connsiteX53" fmla="*/ 2651305 w 3209207"/>
              <a:gd name="connsiteY53" fmla="*/ 106215 h 612850"/>
              <a:gd name="connsiteX54" fmla="*/ 2763086 w 3209207"/>
              <a:gd name="connsiteY54" fmla="*/ 87219 h 612850"/>
              <a:gd name="connsiteX55" fmla="*/ 2874867 w 3209207"/>
              <a:gd name="connsiteY55" fmla="*/ 68339 h 612850"/>
              <a:gd name="connsiteX56" fmla="*/ 2986314 w 3209207"/>
              <a:gd name="connsiteY56" fmla="*/ 46331 h 612850"/>
              <a:gd name="connsiteX57" fmla="*/ 3097760 w 3209207"/>
              <a:gd name="connsiteY57" fmla="*/ 23629 h 612850"/>
              <a:gd name="connsiteX58" fmla="*/ 3209207 w 3209207"/>
              <a:gd name="connsiteY58" fmla="*/ 0 h 612850"/>
              <a:gd name="connsiteX59" fmla="*/ 3195151 w 3209207"/>
              <a:gd name="connsiteY59" fmla="*/ 612847 h 61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3209207" h="612850">
                <a:moveTo>
                  <a:pt x="3195151" y="612847"/>
                </a:moveTo>
                <a:cubicBezTo>
                  <a:pt x="3144238" y="612898"/>
                  <a:pt x="3088941" y="612318"/>
                  <a:pt x="3029871" y="611146"/>
                </a:cubicBezTo>
                <a:lnTo>
                  <a:pt x="2949639" y="608906"/>
                </a:lnTo>
                <a:lnTo>
                  <a:pt x="2978018" y="258115"/>
                </a:lnTo>
                <a:lnTo>
                  <a:pt x="2944764" y="260801"/>
                </a:lnTo>
                <a:lnTo>
                  <a:pt x="2806036" y="271446"/>
                </a:lnTo>
                <a:lnTo>
                  <a:pt x="2666958" y="278917"/>
                </a:lnTo>
                <a:lnTo>
                  <a:pt x="2528469" y="286593"/>
                </a:lnTo>
                <a:lnTo>
                  <a:pt x="2389479" y="292970"/>
                </a:lnTo>
                <a:lnTo>
                  <a:pt x="2252501" y="296993"/>
                </a:lnTo>
                <a:lnTo>
                  <a:pt x="2113775" y="300086"/>
                </a:lnTo>
                <a:lnTo>
                  <a:pt x="1975755" y="301980"/>
                </a:lnTo>
                <a:lnTo>
                  <a:pt x="1840287" y="302348"/>
                </a:lnTo>
                <a:lnTo>
                  <a:pt x="1703009" y="302570"/>
                </a:lnTo>
                <a:lnTo>
                  <a:pt x="1567693" y="301063"/>
                </a:lnTo>
                <a:lnTo>
                  <a:pt x="1432543" y="297523"/>
                </a:lnTo>
                <a:lnTo>
                  <a:pt x="1297969" y="294345"/>
                </a:lnTo>
                <a:lnTo>
                  <a:pt x="1164703" y="290015"/>
                </a:lnTo>
                <a:lnTo>
                  <a:pt x="1032796" y="283907"/>
                </a:lnTo>
                <a:lnTo>
                  <a:pt x="900940" y="277172"/>
                </a:lnTo>
                <a:lnTo>
                  <a:pt x="770303" y="270380"/>
                </a:lnTo>
                <a:lnTo>
                  <a:pt x="641641" y="261702"/>
                </a:lnTo>
                <a:lnTo>
                  <a:pt x="512966" y="253180"/>
                </a:lnTo>
                <a:lnTo>
                  <a:pt x="386177" y="243867"/>
                </a:lnTo>
                <a:lnTo>
                  <a:pt x="260746" y="232775"/>
                </a:lnTo>
                <a:lnTo>
                  <a:pt x="136447" y="222719"/>
                </a:lnTo>
                <a:lnTo>
                  <a:pt x="13506" y="210885"/>
                </a:lnTo>
                <a:lnTo>
                  <a:pt x="0" y="209475"/>
                </a:lnTo>
                <a:lnTo>
                  <a:pt x="40844" y="212313"/>
                </a:lnTo>
                <a:lnTo>
                  <a:pt x="132211" y="216946"/>
                </a:lnTo>
                <a:lnTo>
                  <a:pt x="225585" y="221811"/>
                </a:lnTo>
                <a:lnTo>
                  <a:pt x="320298" y="226444"/>
                </a:lnTo>
                <a:lnTo>
                  <a:pt x="415680" y="229340"/>
                </a:lnTo>
                <a:lnTo>
                  <a:pt x="512735" y="232120"/>
                </a:lnTo>
                <a:lnTo>
                  <a:pt x="611464" y="235015"/>
                </a:lnTo>
                <a:lnTo>
                  <a:pt x="711532" y="236985"/>
                </a:lnTo>
                <a:lnTo>
                  <a:pt x="812604" y="236985"/>
                </a:lnTo>
                <a:lnTo>
                  <a:pt x="915014" y="237795"/>
                </a:lnTo>
                <a:lnTo>
                  <a:pt x="1018428" y="236985"/>
                </a:lnTo>
                <a:lnTo>
                  <a:pt x="1122847" y="235015"/>
                </a:lnTo>
                <a:lnTo>
                  <a:pt x="1227600" y="233162"/>
                </a:lnTo>
                <a:lnTo>
                  <a:pt x="1333692" y="229340"/>
                </a:lnTo>
                <a:lnTo>
                  <a:pt x="1441122" y="225634"/>
                </a:lnTo>
                <a:lnTo>
                  <a:pt x="1547883" y="220769"/>
                </a:lnTo>
                <a:lnTo>
                  <a:pt x="1655983" y="214282"/>
                </a:lnTo>
                <a:lnTo>
                  <a:pt x="1765421" y="206638"/>
                </a:lnTo>
                <a:lnTo>
                  <a:pt x="1874860" y="199108"/>
                </a:lnTo>
                <a:lnTo>
                  <a:pt x="1984299" y="189495"/>
                </a:lnTo>
                <a:lnTo>
                  <a:pt x="2095745" y="178144"/>
                </a:lnTo>
                <a:lnTo>
                  <a:pt x="2205184" y="166793"/>
                </a:lnTo>
                <a:lnTo>
                  <a:pt x="2316631" y="153472"/>
                </a:lnTo>
                <a:lnTo>
                  <a:pt x="2429081" y="139226"/>
                </a:lnTo>
                <a:lnTo>
                  <a:pt x="2539523" y="124052"/>
                </a:lnTo>
                <a:lnTo>
                  <a:pt x="2651305" y="106215"/>
                </a:lnTo>
                <a:lnTo>
                  <a:pt x="2763086" y="87219"/>
                </a:lnTo>
                <a:lnTo>
                  <a:pt x="2874867" y="68339"/>
                </a:lnTo>
                <a:lnTo>
                  <a:pt x="2986314" y="46331"/>
                </a:lnTo>
                <a:lnTo>
                  <a:pt x="3097760" y="23629"/>
                </a:lnTo>
                <a:lnTo>
                  <a:pt x="3209207" y="0"/>
                </a:lnTo>
                <a:cubicBezTo>
                  <a:pt x="3198832" y="386055"/>
                  <a:pt x="3205525" y="226792"/>
                  <a:pt x="3195151" y="612847"/>
                </a:cubicBezTo>
                <a:close/>
              </a:path>
            </a:pathLst>
          </a:custGeom>
          <a:solidFill>
            <a:schemeClr val="bg1">
              <a:alpha val="20000"/>
            </a:schemeClr>
          </a:solidFill>
          <a:ln>
            <a:noFill/>
          </a:ln>
        </p:spPr>
        <p:txBody>
          <a:bodyPr wrap="square">
            <a:noAutofit/>
          </a:bodyPr>
          <a:lstStyle/>
          <a:p>
            <a:endParaRPr lang="en-US" dirty="0"/>
          </a:p>
        </p:txBody>
      </p:sp>
      <p:pic>
        <p:nvPicPr>
          <p:cNvPr id="7" name="Picture 6">
            <a:extLst>
              <a:ext uri="{FF2B5EF4-FFF2-40B4-BE49-F238E27FC236}">
                <a16:creationId xmlns:a16="http://schemas.microsoft.com/office/drawing/2014/main" id="{35FB569F-ED5F-40E6-69B1-D4FAC1DF3264}"/>
              </a:ext>
            </a:extLst>
          </p:cNvPr>
          <p:cNvPicPr>
            <a:picLocks noChangeAspect="1"/>
          </p:cNvPicPr>
          <p:nvPr/>
        </p:nvPicPr>
        <p:blipFill>
          <a:blip r:embed="rId2"/>
          <a:stretch>
            <a:fillRect/>
          </a:stretch>
        </p:blipFill>
        <p:spPr>
          <a:xfrm>
            <a:off x="3582988" y="643466"/>
            <a:ext cx="7391315" cy="5571067"/>
          </a:xfrm>
          <a:prstGeom prst="rect">
            <a:avLst/>
          </a:prstGeom>
        </p:spPr>
      </p:pic>
    </p:spTree>
    <p:extLst>
      <p:ext uri="{BB962C8B-B14F-4D97-AF65-F5344CB8AC3E}">
        <p14:creationId xmlns:p14="http://schemas.microsoft.com/office/powerpoint/2010/main" val="15239624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151" name="Rectangle 6150">
            <a:extLst>
              <a:ext uri="{FF2B5EF4-FFF2-40B4-BE49-F238E27FC236}">
                <a16:creationId xmlns:a16="http://schemas.microsoft.com/office/drawing/2014/main" id="{89EA2611-DCBA-4E97-A2B2-9A466E76B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dk2"/>
          </a:fillRef>
          <a:effectRef idx="0">
            <a:schemeClr val="accent1"/>
          </a:effectRef>
          <a:fontRef idx="minor">
            <a:schemeClr val="lt1"/>
          </a:fontRef>
        </p:style>
      </p:sp>
      <p:sp>
        <p:nvSpPr>
          <p:cNvPr id="6153" name="Freeform 5">
            <a:extLst>
              <a:ext uri="{FF2B5EF4-FFF2-40B4-BE49-F238E27FC236}">
                <a16:creationId xmlns:a16="http://schemas.microsoft.com/office/drawing/2014/main" id="{BBC615D1-6E12-40EF-915B-316CFDB550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6155" name="Freeform 5">
            <a:extLst>
              <a:ext uri="{FF2B5EF4-FFF2-40B4-BE49-F238E27FC236}">
                <a16:creationId xmlns:a16="http://schemas.microsoft.com/office/drawing/2014/main" id="{B9797D36-DE1E-47CD-881A-6C1F582826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537676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2" name="Title 1">
            <a:extLst>
              <a:ext uri="{FF2B5EF4-FFF2-40B4-BE49-F238E27FC236}">
                <a16:creationId xmlns:a16="http://schemas.microsoft.com/office/drawing/2014/main" id="{158E0FA5-9AA6-16AC-3C23-F9AB7C04C8DC}"/>
              </a:ext>
            </a:extLst>
          </p:cNvPr>
          <p:cNvSpPr>
            <a:spLocks noGrp="1"/>
          </p:cNvSpPr>
          <p:nvPr>
            <p:ph type="title"/>
          </p:nvPr>
        </p:nvSpPr>
        <p:spPr>
          <a:xfrm>
            <a:off x="639098" y="629265"/>
            <a:ext cx="6072776" cy="1622322"/>
          </a:xfrm>
        </p:spPr>
        <p:txBody>
          <a:bodyPr>
            <a:normAutofit/>
          </a:bodyPr>
          <a:lstStyle/>
          <a:p>
            <a:r>
              <a:rPr lang="en-CA" b="1" i="0">
                <a:solidFill>
                  <a:srgbClr val="FFFFFF"/>
                </a:solidFill>
                <a:effectLst/>
                <a:latin typeface="Arial" panose="020B0604020202020204" pitchFamily="34" charset="0"/>
                <a:cs typeface="Arial" panose="020B0604020202020204" pitchFamily="34" charset="0"/>
              </a:rPr>
              <a:t>Conclusion</a:t>
            </a:r>
            <a:br>
              <a:rPr lang="en-CA" b="1" i="0">
                <a:solidFill>
                  <a:srgbClr val="FFFFFF"/>
                </a:solidFill>
                <a:effectLst/>
                <a:latin typeface="Plus Jakarta Sans"/>
              </a:rPr>
            </a:br>
            <a:endParaRPr lang="en-CA">
              <a:solidFill>
                <a:srgbClr val="FFFFFF"/>
              </a:solidFill>
            </a:endParaRPr>
          </a:p>
        </p:txBody>
      </p:sp>
      <p:pic>
        <p:nvPicPr>
          <p:cNvPr id="6146" name="Picture 2" descr="Blockchain Technology: Beyond Bitcoin - Neuraza">
            <a:extLst>
              <a:ext uri="{FF2B5EF4-FFF2-40B4-BE49-F238E27FC236}">
                <a16:creationId xmlns:a16="http://schemas.microsoft.com/office/drawing/2014/main" id="{84831B1E-8214-2FCB-C502-CF52AD6987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624" r="13" b="-1"/>
          <a:stretch/>
        </p:blipFill>
        <p:spPr bwMode="auto">
          <a:xfrm>
            <a:off x="6774511" y="480060"/>
            <a:ext cx="4929808" cy="5897880"/>
          </a:xfrm>
          <a:custGeom>
            <a:avLst/>
            <a:gdLst/>
            <a:ahLst/>
            <a:cxnLst/>
            <a:rect l="l" t="t" r="r" b="b"/>
            <a:pathLst>
              <a:path w="4929808" h="5897880">
                <a:moveTo>
                  <a:pt x="104535" y="0"/>
                </a:moveTo>
                <a:lnTo>
                  <a:pt x="2751151" y="0"/>
                </a:lnTo>
                <a:lnTo>
                  <a:pt x="4769032" y="0"/>
                </a:lnTo>
                <a:lnTo>
                  <a:pt x="4929808" y="0"/>
                </a:lnTo>
                <a:lnTo>
                  <a:pt x="4929808" y="5897880"/>
                </a:lnTo>
                <a:lnTo>
                  <a:pt x="4769032" y="5897880"/>
                </a:lnTo>
                <a:lnTo>
                  <a:pt x="2751151" y="5897880"/>
                </a:lnTo>
                <a:lnTo>
                  <a:pt x="0" y="5897880"/>
                </a:lnTo>
                <a:lnTo>
                  <a:pt x="0" y="5896985"/>
                </a:lnTo>
                <a:lnTo>
                  <a:pt x="103291" y="5896985"/>
                </a:lnTo>
                <a:lnTo>
                  <a:pt x="112340" y="5838313"/>
                </a:lnTo>
                <a:lnTo>
                  <a:pt x="123631" y="5762037"/>
                </a:lnTo>
                <a:lnTo>
                  <a:pt x="135550" y="5671232"/>
                </a:lnTo>
                <a:lnTo>
                  <a:pt x="149820" y="5563476"/>
                </a:lnTo>
                <a:lnTo>
                  <a:pt x="164875" y="5444219"/>
                </a:lnTo>
                <a:lnTo>
                  <a:pt x="180714" y="5309828"/>
                </a:lnTo>
                <a:lnTo>
                  <a:pt x="197494" y="5163329"/>
                </a:lnTo>
                <a:lnTo>
                  <a:pt x="214273" y="5004117"/>
                </a:lnTo>
                <a:lnTo>
                  <a:pt x="231367" y="4834615"/>
                </a:lnTo>
                <a:lnTo>
                  <a:pt x="247205" y="4651794"/>
                </a:lnTo>
                <a:lnTo>
                  <a:pt x="262417" y="4460498"/>
                </a:lnTo>
                <a:lnTo>
                  <a:pt x="276217" y="4258305"/>
                </a:lnTo>
                <a:lnTo>
                  <a:pt x="289390" y="4047637"/>
                </a:lnTo>
                <a:lnTo>
                  <a:pt x="301779" y="3827889"/>
                </a:lnTo>
                <a:lnTo>
                  <a:pt x="306170" y="3715291"/>
                </a:lnTo>
                <a:lnTo>
                  <a:pt x="311031" y="3600271"/>
                </a:lnTo>
                <a:lnTo>
                  <a:pt x="315579" y="3483435"/>
                </a:lnTo>
                <a:lnTo>
                  <a:pt x="318558" y="3365994"/>
                </a:lnTo>
                <a:lnTo>
                  <a:pt x="321224" y="3246131"/>
                </a:lnTo>
                <a:lnTo>
                  <a:pt x="324047" y="3125058"/>
                </a:lnTo>
                <a:lnTo>
                  <a:pt x="325929" y="3001563"/>
                </a:lnTo>
                <a:lnTo>
                  <a:pt x="325929" y="2876858"/>
                </a:lnTo>
                <a:lnTo>
                  <a:pt x="326870" y="2750941"/>
                </a:lnTo>
                <a:lnTo>
                  <a:pt x="325929" y="2623814"/>
                </a:lnTo>
                <a:lnTo>
                  <a:pt x="324047" y="2494871"/>
                </a:lnTo>
                <a:lnTo>
                  <a:pt x="322322" y="2365928"/>
                </a:lnTo>
                <a:lnTo>
                  <a:pt x="318558" y="2235169"/>
                </a:lnTo>
                <a:lnTo>
                  <a:pt x="314638" y="2103199"/>
                </a:lnTo>
                <a:lnTo>
                  <a:pt x="310090" y="1971229"/>
                </a:lnTo>
                <a:lnTo>
                  <a:pt x="303660" y="1838048"/>
                </a:lnTo>
                <a:lnTo>
                  <a:pt x="295976" y="1703656"/>
                </a:lnTo>
                <a:lnTo>
                  <a:pt x="288606" y="1568660"/>
                </a:lnTo>
                <a:lnTo>
                  <a:pt x="279197" y="1433663"/>
                </a:lnTo>
                <a:lnTo>
                  <a:pt x="267906" y="1296850"/>
                </a:lnTo>
                <a:lnTo>
                  <a:pt x="256615" y="1161853"/>
                </a:lnTo>
                <a:lnTo>
                  <a:pt x="243598" y="1024435"/>
                </a:lnTo>
                <a:lnTo>
                  <a:pt x="229328" y="886411"/>
                </a:lnTo>
                <a:lnTo>
                  <a:pt x="214273" y="750203"/>
                </a:lnTo>
                <a:lnTo>
                  <a:pt x="196709" y="612180"/>
                </a:lnTo>
                <a:lnTo>
                  <a:pt x="177891" y="474761"/>
                </a:lnTo>
                <a:lnTo>
                  <a:pt x="159229" y="336738"/>
                </a:lnTo>
                <a:lnTo>
                  <a:pt x="137432" y="199320"/>
                </a:lnTo>
                <a:lnTo>
                  <a:pt x="115163" y="62507"/>
                </a:lnTo>
                <a:close/>
              </a:path>
            </a:pathLst>
          </a:custGeom>
          <a:noFill/>
          <a:extLst>
            <a:ext uri="{909E8E84-426E-40DD-AFC4-6F175D3DCCD1}">
              <a14:hiddenFill xmlns:a14="http://schemas.microsoft.com/office/drawing/2010/main">
                <a:solidFill>
                  <a:srgbClr val="FFFFFF"/>
                </a:solidFill>
              </a14:hiddenFill>
            </a:ext>
          </a:extLst>
        </p:spPr>
      </p:pic>
      <p:sp>
        <p:nvSpPr>
          <p:cNvPr id="6157" name="Rectangle 6156">
            <a:extLst>
              <a:ext uri="{FF2B5EF4-FFF2-40B4-BE49-F238E27FC236}">
                <a16:creationId xmlns:a16="http://schemas.microsoft.com/office/drawing/2014/main" id="{4A2FAF1F-F462-46AF-A9E6-CC93C4E2C3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159" name="Oval 6158">
            <a:extLst>
              <a:ext uri="{FF2B5EF4-FFF2-40B4-BE49-F238E27FC236}">
                <a16:creationId xmlns:a16="http://schemas.microsoft.com/office/drawing/2014/main" id="{7146BED8-BAE9-42C5-A3DD-7B946445DB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6161" name="Oval 6160">
            <a:extLst>
              <a:ext uri="{FF2B5EF4-FFF2-40B4-BE49-F238E27FC236}">
                <a16:creationId xmlns:a16="http://schemas.microsoft.com/office/drawing/2014/main" id="{15765FE8-B62F-41E4-A73C-74C91A8FD9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8C1C621B-8D07-4147-9DFA-8100BB45F840}"/>
              </a:ext>
            </a:extLst>
          </p:cNvPr>
          <p:cNvSpPr>
            <a:spLocks noGrp="1"/>
          </p:cNvSpPr>
          <p:nvPr>
            <p:ph idx="1"/>
          </p:nvPr>
        </p:nvSpPr>
        <p:spPr>
          <a:xfrm>
            <a:off x="639098" y="2418735"/>
            <a:ext cx="6072776" cy="3811740"/>
          </a:xfrm>
        </p:spPr>
        <p:txBody>
          <a:bodyPr anchor="ctr">
            <a:normAutofit/>
          </a:bodyPr>
          <a:lstStyle/>
          <a:p>
            <a:pPr>
              <a:lnSpc>
                <a:spcPct val="90000"/>
              </a:lnSpc>
            </a:pPr>
            <a:r>
              <a:rPr lang="en-US" sz="1700" b="0" i="0">
                <a:solidFill>
                  <a:srgbClr val="FFFFFF"/>
                </a:solidFill>
                <a:effectLst/>
                <a:latin typeface="Arial" panose="020B0604020202020204" pitchFamily="34" charset="0"/>
                <a:cs typeface="Arial" panose="020B0604020202020204" pitchFamily="34" charset="0"/>
              </a:rPr>
              <a:t>KYC chain reduces the time it takes to process and gather information with very few resources required for monitoring and assessing user behaviour for anomalies. The time and cost saved in turn can be used to find solutions to more complex KYC challenges.</a:t>
            </a:r>
          </a:p>
          <a:p>
            <a:pPr marL="0" indent="0">
              <a:lnSpc>
                <a:spcPct val="90000"/>
              </a:lnSpc>
              <a:buNone/>
            </a:pPr>
            <a:endParaRPr lang="en-US" sz="1700" b="0" i="0">
              <a:solidFill>
                <a:srgbClr val="FFFFFF"/>
              </a:solidFill>
              <a:effectLst/>
              <a:latin typeface="Arial" panose="020B0604020202020204" pitchFamily="34" charset="0"/>
              <a:cs typeface="Arial" panose="020B0604020202020204" pitchFamily="34" charset="0"/>
            </a:endParaRPr>
          </a:p>
          <a:p>
            <a:pPr>
              <a:lnSpc>
                <a:spcPct val="90000"/>
              </a:lnSpc>
            </a:pPr>
            <a:r>
              <a:rPr lang="en-US" sz="1700" b="0" i="0">
                <a:solidFill>
                  <a:srgbClr val="FFFFFF"/>
                </a:solidFill>
                <a:effectLst/>
                <a:latin typeface="Arial" panose="020B0604020202020204" pitchFamily="34" charset="0"/>
                <a:cs typeface="Arial" panose="020B0604020202020204" pitchFamily="34" charset="0"/>
              </a:rPr>
              <a:t>However, blockchain cannot solve all the issues faced in KYC management. After the data is acquired, financial institutions still require to validate the information.</a:t>
            </a:r>
          </a:p>
          <a:p>
            <a:pPr>
              <a:lnSpc>
                <a:spcPct val="90000"/>
              </a:lnSpc>
            </a:pPr>
            <a:r>
              <a:rPr lang="en-US" sz="1700" b="0" i="0">
                <a:solidFill>
                  <a:srgbClr val="FFFFFF"/>
                </a:solidFill>
                <a:effectLst/>
                <a:latin typeface="Arial" panose="020B0604020202020204" pitchFamily="34" charset="0"/>
                <a:cs typeface="Arial" panose="020B0604020202020204" pitchFamily="34" charset="0"/>
              </a:rPr>
              <a:t>KYC chain when used in combination with other technologies such as AI can showcase high potential to help institutions reduce the cost and time linked with the KYC process.</a:t>
            </a:r>
          </a:p>
          <a:p>
            <a:pPr>
              <a:lnSpc>
                <a:spcPct val="90000"/>
              </a:lnSpc>
            </a:pPr>
            <a:endParaRPr lang="en-CA" sz="1700">
              <a:solidFill>
                <a:srgbClr val="FFFFFF"/>
              </a:solidFill>
            </a:endParaRPr>
          </a:p>
        </p:txBody>
      </p:sp>
    </p:spTree>
    <p:extLst>
      <p:ext uri="{BB962C8B-B14F-4D97-AF65-F5344CB8AC3E}">
        <p14:creationId xmlns:p14="http://schemas.microsoft.com/office/powerpoint/2010/main" val="3610482185"/>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63" name="Rectangle 1062">
            <a:extLst>
              <a:ext uri="{FF2B5EF4-FFF2-40B4-BE49-F238E27FC236}">
                <a16:creationId xmlns:a16="http://schemas.microsoft.com/office/drawing/2014/main" id="{89EA2611-DCBA-4E97-A2B2-9A466E76B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dk2"/>
          </a:fillRef>
          <a:effectRef idx="0">
            <a:schemeClr val="accent1"/>
          </a:effectRef>
          <a:fontRef idx="minor">
            <a:schemeClr val="lt1"/>
          </a:fontRef>
        </p:style>
      </p:sp>
      <p:sp>
        <p:nvSpPr>
          <p:cNvPr id="1065" name="Freeform 5">
            <a:extLst>
              <a:ext uri="{FF2B5EF4-FFF2-40B4-BE49-F238E27FC236}">
                <a16:creationId xmlns:a16="http://schemas.microsoft.com/office/drawing/2014/main" id="{BBC615D1-6E12-40EF-915B-316CFDB550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1067" name="Freeform 5">
            <a:extLst>
              <a:ext uri="{FF2B5EF4-FFF2-40B4-BE49-F238E27FC236}">
                <a16:creationId xmlns:a16="http://schemas.microsoft.com/office/drawing/2014/main" id="{B9797D36-DE1E-47CD-881A-6C1F582826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537676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2" name="Title 1">
            <a:extLst>
              <a:ext uri="{FF2B5EF4-FFF2-40B4-BE49-F238E27FC236}">
                <a16:creationId xmlns:a16="http://schemas.microsoft.com/office/drawing/2014/main" id="{99681329-E319-D68F-4532-8A1F269EAC80}"/>
              </a:ext>
            </a:extLst>
          </p:cNvPr>
          <p:cNvSpPr>
            <a:spLocks noGrp="1"/>
          </p:cNvSpPr>
          <p:nvPr>
            <p:ph type="title"/>
          </p:nvPr>
        </p:nvSpPr>
        <p:spPr>
          <a:xfrm>
            <a:off x="639098" y="629265"/>
            <a:ext cx="6072776" cy="1622322"/>
          </a:xfrm>
        </p:spPr>
        <p:txBody>
          <a:bodyPr>
            <a:normAutofit/>
          </a:bodyPr>
          <a:lstStyle/>
          <a:p>
            <a:r>
              <a:rPr lang="en-CA">
                <a:solidFill>
                  <a:srgbClr val="FFFFFF"/>
                </a:solidFill>
                <a:latin typeface="Arial" panose="020B0604020202020204" pitchFamily="34" charset="0"/>
                <a:cs typeface="Arial" panose="020B0604020202020204" pitchFamily="34" charset="0"/>
              </a:rPr>
              <a:t>Problem Statement</a:t>
            </a:r>
          </a:p>
        </p:txBody>
      </p:sp>
      <p:pic>
        <p:nvPicPr>
          <p:cNvPr id="1026" name="Picture 2" descr="Integrating feedback into your UX problem statements - Mopinion">
            <a:extLst>
              <a:ext uri="{FF2B5EF4-FFF2-40B4-BE49-F238E27FC236}">
                <a16:creationId xmlns:a16="http://schemas.microsoft.com/office/drawing/2014/main" id="{9666737E-B4E4-274D-6ED0-7F92946E3B7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1703" r="38114" b="4"/>
          <a:stretch/>
        </p:blipFill>
        <p:spPr bwMode="auto">
          <a:xfrm>
            <a:off x="6774511" y="480060"/>
            <a:ext cx="4929808" cy="5897880"/>
          </a:xfrm>
          <a:custGeom>
            <a:avLst/>
            <a:gdLst/>
            <a:ahLst/>
            <a:cxnLst/>
            <a:rect l="l" t="t" r="r" b="b"/>
            <a:pathLst>
              <a:path w="4929808" h="5897880">
                <a:moveTo>
                  <a:pt x="104535" y="0"/>
                </a:moveTo>
                <a:lnTo>
                  <a:pt x="2751151" y="0"/>
                </a:lnTo>
                <a:lnTo>
                  <a:pt x="4769032" y="0"/>
                </a:lnTo>
                <a:lnTo>
                  <a:pt x="4929808" y="0"/>
                </a:lnTo>
                <a:lnTo>
                  <a:pt x="4929808" y="5897880"/>
                </a:lnTo>
                <a:lnTo>
                  <a:pt x="4769032" y="5897880"/>
                </a:lnTo>
                <a:lnTo>
                  <a:pt x="2751151" y="5897880"/>
                </a:lnTo>
                <a:lnTo>
                  <a:pt x="0" y="5897880"/>
                </a:lnTo>
                <a:lnTo>
                  <a:pt x="0" y="5896985"/>
                </a:lnTo>
                <a:lnTo>
                  <a:pt x="103291" y="5896985"/>
                </a:lnTo>
                <a:lnTo>
                  <a:pt x="112340" y="5838313"/>
                </a:lnTo>
                <a:lnTo>
                  <a:pt x="123631" y="5762037"/>
                </a:lnTo>
                <a:lnTo>
                  <a:pt x="135550" y="5671232"/>
                </a:lnTo>
                <a:lnTo>
                  <a:pt x="149820" y="5563476"/>
                </a:lnTo>
                <a:lnTo>
                  <a:pt x="164875" y="5444219"/>
                </a:lnTo>
                <a:lnTo>
                  <a:pt x="180714" y="5309828"/>
                </a:lnTo>
                <a:lnTo>
                  <a:pt x="197494" y="5163329"/>
                </a:lnTo>
                <a:lnTo>
                  <a:pt x="214273" y="5004117"/>
                </a:lnTo>
                <a:lnTo>
                  <a:pt x="231367" y="4834615"/>
                </a:lnTo>
                <a:lnTo>
                  <a:pt x="247205" y="4651794"/>
                </a:lnTo>
                <a:lnTo>
                  <a:pt x="262417" y="4460498"/>
                </a:lnTo>
                <a:lnTo>
                  <a:pt x="276217" y="4258305"/>
                </a:lnTo>
                <a:lnTo>
                  <a:pt x="289390" y="4047637"/>
                </a:lnTo>
                <a:lnTo>
                  <a:pt x="301779" y="3827889"/>
                </a:lnTo>
                <a:lnTo>
                  <a:pt x="306170" y="3715291"/>
                </a:lnTo>
                <a:lnTo>
                  <a:pt x="311031" y="3600271"/>
                </a:lnTo>
                <a:lnTo>
                  <a:pt x="315579" y="3483435"/>
                </a:lnTo>
                <a:lnTo>
                  <a:pt x="318558" y="3365994"/>
                </a:lnTo>
                <a:lnTo>
                  <a:pt x="321224" y="3246131"/>
                </a:lnTo>
                <a:lnTo>
                  <a:pt x="324047" y="3125058"/>
                </a:lnTo>
                <a:lnTo>
                  <a:pt x="325929" y="3001563"/>
                </a:lnTo>
                <a:lnTo>
                  <a:pt x="325929" y="2876858"/>
                </a:lnTo>
                <a:lnTo>
                  <a:pt x="326870" y="2750941"/>
                </a:lnTo>
                <a:lnTo>
                  <a:pt x="325929" y="2623814"/>
                </a:lnTo>
                <a:lnTo>
                  <a:pt x="324047" y="2494871"/>
                </a:lnTo>
                <a:lnTo>
                  <a:pt x="322322" y="2365928"/>
                </a:lnTo>
                <a:lnTo>
                  <a:pt x="318558" y="2235169"/>
                </a:lnTo>
                <a:lnTo>
                  <a:pt x="314638" y="2103199"/>
                </a:lnTo>
                <a:lnTo>
                  <a:pt x="310090" y="1971229"/>
                </a:lnTo>
                <a:lnTo>
                  <a:pt x="303660" y="1838048"/>
                </a:lnTo>
                <a:lnTo>
                  <a:pt x="295976" y="1703656"/>
                </a:lnTo>
                <a:lnTo>
                  <a:pt x="288606" y="1568660"/>
                </a:lnTo>
                <a:lnTo>
                  <a:pt x="279197" y="1433663"/>
                </a:lnTo>
                <a:lnTo>
                  <a:pt x="267906" y="1296850"/>
                </a:lnTo>
                <a:lnTo>
                  <a:pt x="256615" y="1161853"/>
                </a:lnTo>
                <a:lnTo>
                  <a:pt x="243598" y="1024435"/>
                </a:lnTo>
                <a:lnTo>
                  <a:pt x="229328" y="886411"/>
                </a:lnTo>
                <a:lnTo>
                  <a:pt x="214273" y="750203"/>
                </a:lnTo>
                <a:lnTo>
                  <a:pt x="196709" y="612180"/>
                </a:lnTo>
                <a:lnTo>
                  <a:pt x="177891" y="474761"/>
                </a:lnTo>
                <a:lnTo>
                  <a:pt x="159229" y="336738"/>
                </a:lnTo>
                <a:lnTo>
                  <a:pt x="137432" y="199320"/>
                </a:lnTo>
                <a:lnTo>
                  <a:pt x="115163" y="62507"/>
                </a:lnTo>
                <a:close/>
              </a:path>
            </a:pathLst>
          </a:custGeom>
          <a:noFill/>
          <a:extLst>
            <a:ext uri="{909E8E84-426E-40DD-AFC4-6F175D3DCCD1}">
              <a14:hiddenFill xmlns:a14="http://schemas.microsoft.com/office/drawing/2010/main">
                <a:solidFill>
                  <a:srgbClr val="FFFFFF"/>
                </a:solidFill>
              </a14:hiddenFill>
            </a:ext>
          </a:extLst>
        </p:spPr>
      </p:pic>
      <p:sp>
        <p:nvSpPr>
          <p:cNvPr id="1069" name="Rectangle 1068">
            <a:extLst>
              <a:ext uri="{FF2B5EF4-FFF2-40B4-BE49-F238E27FC236}">
                <a16:creationId xmlns:a16="http://schemas.microsoft.com/office/drawing/2014/main" id="{4A2FAF1F-F462-46AF-A9E6-CC93C4E2C3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71" name="Oval 1070">
            <a:extLst>
              <a:ext uri="{FF2B5EF4-FFF2-40B4-BE49-F238E27FC236}">
                <a16:creationId xmlns:a16="http://schemas.microsoft.com/office/drawing/2014/main" id="{7146BED8-BAE9-42C5-A3DD-7B946445DB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73" name="Oval 1072">
            <a:extLst>
              <a:ext uri="{FF2B5EF4-FFF2-40B4-BE49-F238E27FC236}">
                <a16:creationId xmlns:a16="http://schemas.microsoft.com/office/drawing/2014/main" id="{15765FE8-B62F-41E4-A73C-74C91A8FD9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D9CF9427-BA2F-68BD-B3F2-1A9208683B5F}"/>
              </a:ext>
            </a:extLst>
          </p:cNvPr>
          <p:cNvSpPr>
            <a:spLocks noGrp="1"/>
          </p:cNvSpPr>
          <p:nvPr>
            <p:ph idx="1"/>
          </p:nvPr>
        </p:nvSpPr>
        <p:spPr>
          <a:xfrm>
            <a:off x="600918" y="2059780"/>
            <a:ext cx="6072776" cy="4191000"/>
          </a:xfrm>
        </p:spPr>
        <p:txBody>
          <a:bodyPr anchor="ctr">
            <a:normAutofit fontScale="25000" lnSpcReduction="20000"/>
          </a:bodyPr>
          <a:lstStyle/>
          <a:p>
            <a:pPr>
              <a:lnSpc>
                <a:spcPct val="90000"/>
              </a:lnSpc>
            </a:pPr>
            <a:endParaRPr lang="en-US" sz="4300" b="0" i="0" dirty="0">
              <a:solidFill>
                <a:srgbClr val="FFFFFF"/>
              </a:solidFill>
              <a:effectLst/>
              <a:latin typeface="Arial" panose="020B0604020202020204" pitchFamily="34" charset="0"/>
              <a:cs typeface="Arial" panose="020B0604020202020204" pitchFamily="34" charset="0"/>
            </a:endParaRPr>
          </a:p>
          <a:p>
            <a:pPr algn="just">
              <a:lnSpc>
                <a:spcPct val="90000"/>
              </a:lnSpc>
            </a:pPr>
            <a:r>
              <a:rPr lang="en-US" sz="5600" b="0" i="0" dirty="0">
                <a:solidFill>
                  <a:schemeClr val="tx1"/>
                </a:solidFill>
                <a:effectLst/>
                <a:latin typeface="Arial" panose="020B0604020202020204" pitchFamily="34" charset="0"/>
                <a:cs typeface="Arial" panose="020B0604020202020204" pitchFamily="34" charset="0"/>
              </a:rPr>
              <a:t>Most online transactions require that individuals disclose specific personal information before they can proceed to access services. For instance, before financial transactions can be carried out on platforms such as Amazon Pay, PayPal and Google Wallet, among others, users are always required to input their sign up/login details -- i.e., financial and personal details. </a:t>
            </a:r>
          </a:p>
          <a:p>
            <a:pPr algn="just">
              <a:lnSpc>
                <a:spcPct val="90000"/>
              </a:lnSpc>
            </a:pPr>
            <a:r>
              <a:rPr lang="en-US" sz="5600" b="0" i="0" dirty="0">
                <a:solidFill>
                  <a:schemeClr val="tx1"/>
                </a:solidFill>
                <a:effectLst/>
                <a:latin typeface="Arial" panose="020B0604020202020204" pitchFamily="34" charset="0"/>
                <a:cs typeface="Arial" panose="020B0604020202020204" pitchFamily="34" charset="0"/>
              </a:rPr>
              <a:t>Thus, every time an individual discloses this information, it gets stored on numerous internet databases. As such, digital clones of one and the same individual spring into existence across these different platforms. This also exposes a lot of security issues. </a:t>
            </a:r>
          </a:p>
          <a:p>
            <a:pPr marL="0" indent="0" algn="just">
              <a:lnSpc>
                <a:spcPct val="90000"/>
              </a:lnSpc>
              <a:buNone/>
            </a:pPr>
            <a:endParaRPr lang="en-US" sz="5600" dirty="0">
              <a:solidFill>
                <a:schemeClr val="tx1"/>
              </a:solidFill>
              <a:latin typeface="Arial" panose="020B0604020202020204" pitchFamily="34" charset="0"/>
              <a:cs typeface="Arial" panose="020B0604020202020204" pitchFamily="34" charset="0"/>
            </a:endParaRPr>
          </a:p>
          <a:p>
            <a:pPr algn="just">
              <a:lnSpc>
                <a:spcPct val="90000"/>
              </a:lnSpc>
            </a:pPr>
            <a:r>
              <a:rPr lang="en-US" sz="5600" b="0" i="0" dirty="0">
                <a:solidFill>
                  <a:srgbClr val="FFFFFF"/>
                </a:solidFill>
                <a:effectLst/>
                <a:latin typeface="Arial" panose="020B0604020202020204" pitchFamily="34" charset="0"/>
                <a:cs typeface="Arial" panose="020B0604020202020204" pitchFamily="34" charset="0"/>
              </a:rPr>
              <a:t>The estimated amount of </a:t>
            </a:r>
            <a:r>
              <a:rPr lang="en-US" sz="5600" b="0" i="0" u="none" strike="noStrike" dirty="0">
                <a:solidFill>
                  <a:srgbClr val="FFFFFF"/>
                </a:solidFill>
                <a:effectLst/>
                <a:latin typeface="Arial" panose="020B0604020202020204" pitchFamily="34" charset="0"/>
                <a:cs typeface="Arial" panose="020B0604020202020204" pitchFamily="34" charset="0"/>
              </a:rPr>
              <a:t>global money laundering</a:t>
            </a:r>
            <a:r>
              <a:rPr lang="en-US" sz="5600" b="0" i="0" dirty="0">
                <a:solidFill>
                  <a:srgbClr val="FFFFFF"/>
                </a:solidFill>
                <a:effectLst/>
                <a:latin typeface="Arial" panose="020B0604020202020204" pitchFamily="34" charset="0"/>
                <a:cs typeface="Arial" panose="020B0604020202020204" pitchFamily="34" charset="0"/>
              </a:rPr>
              <a:t> is around $2 trillion per year. This figure is almost equal to the entire </a:t>
            </a:r>
            <a:r>
              <a:rPr lang="en-US" sz="5600" b="0" i="0" u="none" strike="noStrike" dirty="0">
                <a:solidFill>
                  <a:srgbClr val="FFFFFF"/>
                </a:solidFill>
                <a:effectLst/>
                <a:latin typeface="Arial" panose="020B0604020202020204" pitchFamily="34" charset="0"/>
                <a:cs typeface="Arial" panose="020B0604020202020204" pitchFamily="34" charset="0"/>
              </a:rPr>
              <a:t>GDP of Italy</a:t>
            </a:r>
            <a:r>
              <a:rPr lang="en-US" sz="5600" b="0" i="0" dirty="0">
                <a:solidFill>
                  <a:srgbClr val="FFFFFF"/>
                </a:solidFill>
                <a:effectLst/>
                <a:latin typeface="Arial" panose="020B0604020202020204" pitchFamily="34" charset="0"/>
                <a:cs typeface="Arial" panose="020B0604020202020204" pitchFamily="34" charset="0"/>
              </a:rPr>
              <a:t>, the world’s 8th largest economy. </a:t>
            </a:r>
          </a:p>
          <a:p>
            <a:pPr algn="just">
              <a:lnSpc>
                <a:spcPct val="90000"/>
              </a:lnSpc>
            </a:pPr>
            <a:r>
              <a:rPr lang="en-US" sz="5600" b="0" i="0" dirty="0">
                <a:solidFill>
                  <a:srgbClr val="FFFFFF"/>
                </a:solidFill>
                <a:effectLst/>
                <a:latin typeface="Arial" panose="020B0604020202020204" pitchFamily="34" charset="0"/>
                <a:cs typeface="Arial" panose="020B0604020202020204" pitchFamily="34" charset="0"/>
              </a:rPr>
              <a:t>Many banks spend approximately $900 million to $1.3 billion annually to improve and manage their KYC and AML processes.</a:t>
            </a:r>
          </a:p>
          <a:p>
            <a:pPr marL="0" indent="0">
              <a:lnSpc>
                <a:spcPct val="90000"/>
              </a:lnSpc>
              <a:buNone/>
            </a:pPr>
            <a:endParaRPr lang="en-US" sz="5600" dirty="0">
              <a:solidFill>
                <a:srgbClr val="FFFFFF"/>
              </a:solidFill>
              <a:latin typeface="Arial" panose="020B0604020202020204" pitchFamily="34" charset="0"/>
              <a:cs typeface="Arial" panose="020B0604020202020204" pitchFamily="34" charset="0"/>
            </a:endParaRPr>
          </a:p>
          <a:p>
            <a:pPr marL="0" indent="0">
              <a:lnSpc>
                <a:spcPct val="90000"/>
              </a:lnSpc>
              <a:buNone/>
            </a:pPr>
            <a:endParaRPr lang="en-US" sz="1100" dirty="0">
              <a:solidFill>
                <a:srgbClr val="FFFFFF"/>
              </a:solidFill>
              <a:latin typeface="Arial" panose="020B0604020202020204" pitchFamily="34" charset="0"/>
              <a:cs typeface="Arial" panose="020B0604020202020204" pitchFamily="34" charset="0"/>
            </a:endParaRPr>
          </a:p>
          <a:p>
            <a:pPr marL="0" indent="0">
              <a:lnSpc>
                <a:spcPct val="90000"/>
              </a:lnSpc>
              <a:buNone/>
            </a:pPr>
            <a:r>
              <a:rPr lang="en-CA" sz="3600" dirty="0">
                <a:solidFill>
                  <a:srgbClr val="FFFFFF"/>
                </a:solidFill>
                <a:latin typeface="Arial" panose="020B0604020202020204" pitchFamily="34" charset="0"/>
                <a:cs typeface="Arial" panose="020B0604020202020204" pitchFamily="34" charset="0"/>
              </a:rPr>
              <a:t>Source: </a:t>
            </a:r>
            <a:r>
              <a:rPr lang="en-CA" sz="3600" dirty="0">
                <a:solidFill>
                  <a:srgbClr val="FFFFFF"/>
                </a:solidFill>
                <a:latin typeface="Arial" panose="020B0604020202020204" pitchFamily="34" charset="0"/>
                <a:cs typeface="Arial" panose="020B0604020202020204" pitchFamily="34" charset="0"/>
                <a:hlinkClick r:id="rId3"/>
              </a:rPr>
              <a:t>https://www.unodc.org/unodc/en/money-laundering/overview.html</a:t>
            </a:r>
            <a:endParaRPr lang="en-CA" sz="3600" dirty="0">
              <a:solidFill>
                <a:srgbClr val="FFFFFF"/>
              </a:solidFill>
              <a:latin typeface="Arial" panose="020B0604020202020204" pitchFamily="34" charset="0"/>
              <a:cs typeface="Arial" panose="020B0604020202020204" pitchFamily="34" charset="0"/>
            </a:endParaRPr>
          </a:p>
          <a:p>
            <a:pPr marL="0" indent="0">
              <a:lnSpc>
                <a:spcPct val="90000"/>
              </a:lnSpc>
              <a:buNone/>
            </a:pPr>
            <a:r>
              <a:rPr lang="en-CA" sz="3600" dirty="0">
                <a:solidFill>
                  <a:srgbClr val="FFFFFF"/>
                </a:solidFill>
                <a:latin typeface="Arial" panose="020B0604020202020204" pitchFamily="34" charset="0"/>
                <a:cs typeface="Arial" panose="020B0604020202020204" pitchFamily="34" charset="0"/>
              </a:rPr>
              <a:t>https://www.forbes.com/sites/forbestechcouncil/2018/07/27/how-blockchain-can-solve-identity-management-problems/?sh=304dd21a13f5</a:t>
            </a:r>
          </a:p>
          <a:p>
            <a:pPr marL="0" indent="0">
              <a:lnSpc>
                <a:spcPct val="90000"/>
              </a:lnSpc>
              <a:buNone/>
            </a:pPr>
            <a:endParaRPr lang="en-CA" sz="1100" dirty="0">
              <a:solidFill>
                <a:srgbClr val="FFFFFF"/>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78621099"/>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7EFD1-5478-D63C-8F48-0E16F3B65C40}"/>
              </a:ext>
            </a:extLst>
          </p:cNvPr>
          <p:cNvSpPr>
            <a:spLocks noGrp="1"/>
          </p:cNvSpPr>
          <p:nvPr>
            <p:ph type="title"/>
          </p:nvPr>
        </p:nvSpPr>
        <p:spPr/>
        <p:txBody>
          <a:bodyPr/>
          <a:lstStyle/>
          <a:p>
            <a:r>
              <a:rPr lang="en-CA" dirty="0"/>
              <a:t>Our Solution</a:t>
            </a:r>
          </a:p>
        </p:txBody>
      </p:sp>
      <p:sp>
        <p:nvSpPr>
          <p:cNvPr id="3" name="Content Placeholder 2">
            <a:extLst>
              <a:ext uri="{FF2B5EF4-FFF2-40B4-BE49-F238E27FC236}">
                <a16:creationId xmlns:a16="http://schemas.microsoft.com/office/drawing/2014/main" id="{F66BDC03-C43C-AC9E-EE6E-A0854E322105}"/>
              </a:ext>
            </a:extLst>
          </p:cNvPr>
          <p:cNvSpPr>
            <a:spLocks noGrp="1"/>
          </p:cNvSpPr>
          <p:nvPr>
            <p:ph idx="1"/>
          </p:nvPr>
        </p:nvSpPr>
        <p:spPr>
          <a:xfrm>
            <a:off x="1381949" y="3429000"/>
            <a:ext cx="10297531" cy="2710272"/>
          </a:xfrm>
        </p:spPr>
        <p:txBody>
          <a:bodyPr>
            <a:normAutofit/>
          </a:bodyPr>
          <a:lstStyle/>
          <a:p>
            <a:pPr marL="0" indent="0">
              <a:buNone/>
            </a:pPr>
            <a:endParaRPr lang="en-CA" dirty="0">
              <a:latin typeface="Arial" panose="020B0604020202020204" pitchFamily="34" charset="0"/>
              <a:cs typeface="Arial" panose="020B0604020202020204" pitchFamily="34" charset="0"/>
            </a:endParaRPr>
          </a:p>
          <a:p>
            <a:pPr marL="0" indent="0">
              <a:buNone/>
            </a:pPr>
            <a:endParaRPr lang="en-CA" dirty="0">
              <a:latin typeface="Arial" panose="020B0604020202020204" pitchFamily="34" charset="0"/>
              <a:cs typeface="Arial" panose="020B0604020202020204" pitchFamily="34" charset="0"/>
            </a:endParaRPr>
          </a:p>
          <a:p>
            <a:pPr marL="0" indent="0">
              <a:buNone/>
            </a:pPr>
            <a:endParaRPr lang="en-CA" sz="3600" dirty="0">
              <a:solidFill>
                <a:schemeClr val="tx1"/>
              </a:solidFill>
              <a:latin typeface="Arial" panose="020B0604020202020204" pitchFamily="34" charset="0"/>
              <a:cs typeface="Arial" panose="020B0604020202020204" pitchFamily="34" charset="0"/>
            </a:endParaRPr>
          </a:p>
          <a:p>
            <a:pPr marL="0" indent="0" algn="just">
              <a:buNone/>
            </a:pPr>
            <a:r>
              <a:rPr lang="en-CA" sz="3600" dirty="0">
                <a:solidFill>
                  <a:schemeClr val="tx1"/>
                </a:solidFill>
                <a:latin typeface="Arial" panose="020B0604020202020204" pitchFamily="34" charset="0"/>
                <a:cs typeface="Arial" panose="020B0604020202020204" pitchFamily="34" charset="0"/>
              </a:rPr>
              <a:t>         Creating Digital Identity on Blockchain </a:t>
            </a:r>
          </a:p>
        </p:txBody>
      </p:sp>
      <p:pic>
        <p:nvPicPr>
          <p:cNvPr id="2052" name="Picture 4" descr="The Paris Review - Advice on New Year's Resolutions from Kierkegaard and  Nietzsche">
            <a:extLst>
              <a:ext uri="{FF2B5EF4-FFF2-40B4-BE49-F238E27FC236}">
                <a16:creationId xmlns:a16="http://schemas.microsoft.com/office/drawing/2014/main" id="{433C6A30-32B7-8429-F439-7EEDBB14D6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21028" y="2349708"/>
            <a:ext cx="2619375" cy="13828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7717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iterate type="lt">
                                    <p:tmAbs val="25"/>
                                  </p:iterate>
                                  <p:childTnLst>
                                    <p:set>
                                      <p:cBhvr override="childStyle">
                                        <p:cTn id="6" dur="indefinite"/>
                                        <p:tgtEl>
                                          <p:spTgt spid="3">
                                            <p:txEl>
                                              <p:pRg st="3" end="3"/>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9A9749-67A0-AEE8-EF41-1A1C43B4CC4E}"/>
              </a:ext>
            </a:extLst>
          </p:cNvPr>
          <p:cNvSpPr>
            <a:spLocks noGrp="1"/>
          </p:cNvSpPr>
          <p:nvPr>
            <p:ph type="title"/>
          </p:nvPr>
        </p:nvSpPr>
        <p:spPr/>
        <p:txBody>
          <a:bodyPr/>
          <a:lstStyle/>
          <a:p>
            <a:r>
              <a:rPr lang="en-CA" dirty="0">
                <a:latin typeface="Arial" panose="020B0604020202020204" pitchFamily="34" charset="0"/>
                <a:cs typeface="Arial" panose="020B0604020202020204" pitchFamily="34" charset="0"/>
              </a:rPr>
              <a:t>What is KYC?</a:t>
            </a:r>
          </a:p>
        </p:txBody>
      </p:sp>
      <p:sp>
        <p:nvSpPr>
          <p:cNvPr id="3" name="Content Placeholder 2">
            <a:extLst>
              <a:ext uri="{FF2B5EF4-FFF2-40B4-BE49-F238E27FC236}">
                <a16:creationId xmlns:a16="http://schemas.microsoft.com/office/drawing/2014/main" id="{AF7ABB48-D76C-B643-15B4-6582F7F9F91D}"/>
              </a:ext>
            </a:extLst>
          </p:cNvPr>
          <p:cNvSpPr>
            <a:spLocks noGrp="1"/>
          </p:cNvSpPr>
          <p:nvPr>
            <p:ph idx="1"/>
          </p:nvPr>
        </p:nvSpPr>
        <p:spPr>
          <a:xfrm>
            <a:off x="1154955" y="2603500"/>
            <a:ext cx="9817846" cy="3416300"/>
          </a:xfrm>
        </p:spPr>
        <p:txBody>
          <a:bodyPr>
            <a:normAutofit/>
          </a:bodyPr>
          <a:lstStyle/>
          <a:p>
            <a:pPr algn="just"/>
            <a:r>
              <a:rPr lang="en-US" b="0" dirty="0">
                <a:solidFill>
                  <a:srgbClr val="000000"/>
                </a:solidFill>
                <a:effectLst/>
                <a:latin typeface="Arial" panose="020B0604020202020204" pitchFamily="34" charset="0"/>
                <a:cs typeface="Arial" panose="020B0604020202020204" pitchFamily="34" charset="0"/>
              </a:rPr>
              <a:t>KYC stands for "Know Your Customer". </a:t>
            </a:r>
          </a:p>
          <a:p>
            <a:pPr algn="just"/>
            <a:r>
              <a:rPr lang="en-US" b="0" dirty="0">
                <a:solidFill>
                  <a:srgbClr val="000000"/>
                </a:solidFill>
                <a:effectLst/>
                <a:latin typeface="Arial" panose="020B0604020202020204" pitchFamily="34" charset="0"/>
                <a:cs typeface="Arial" panose="020B0604020202020204" pitchFamily="34" charset="0"/>
              </a:rPr>
              <a:t>It is a process used by companies and organizations to verify the identity of their customers or clients. </a:t>
            </a:r>
          </a:p>
          <a:p>
            <a:pPr algn="just"/>
            <a:r>
              <a:rPr lang="en-US" b="0" dirty="0">
                <a:solidFill>
                  <a:srgbClr val="000000"/>
                </a:solidFill>
                <a:effectLst/>
                <a:latin typeface="Arial" panose="020B0604020202020204" pitchFamily="34" charset="0"/>
                <a:cs typeface="Arial" panose="020B0604020202020204" pitchFamily="34" charset="0"/>
              </a:rPr>
              <a:t>The KYC process involves collecting personal information from the customer, such as their name, address, and government-issued identification. This information is then verified by a third-party service provider, who checks it against various databases to ensure its accuracy. Once the KYC process is complete, the customer is granted access to the company's products or services.</a:t>
            </a:r>
          </a:p>
          <a:p>
            <a:pPr algn="just"/>
            <a:r>
              <a:rPr lang="en-US" b="0" dirty="0">
                <a:solidFill>
                  <a:srgbClr val="000000"/>
                </a:solidFill>
                <a:effectLst/>
                <a:latin typeface="Arial" panose="020B0604020202020204" pitchFamily="34" charset="0"/>
                <a:cs typeface="Arial" panose="020B0604020202020204" pitchFamily="34" charset="0"/>
              </a:rPr>
              <a:t>KYC is an important aspect of regulatory compliance, and failure to comply with KYC requirements can result in legal and financial penalties.</a:t>
            </a:r>
          </a:p>
          <a:p>
            <a:pPr algn="just"/>
            <a:endParaRPr lang="en-CA" dirty="0"/>
          </a:p>
        </p:txBody>
      </p:sp>
    </p:spTree>
    <p:extLst>
      <p:ext uri="{BB962C8B-B14F-4D97-AF65-F5344CB8AC3E}">
        <p14:creationId xmlns:p14="http://schemas.microsoft.com/office/powerpoint/2010/main" val="35670077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079" name="Rectangle 3078">
            <a:extLst>
              <a:ext uri="{FF2B5EF4-FFF2-40B4-BE49-F238E27FC236}">
                <a16:creationId xmlns:a16="http://schemas.microsoft.com/office/drawing/2014/main" id="{89EA2611-DCBA-4E97-A2B2-9A466E76B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dk2"/>
          </a:fillRef>
          <a:effectRef idx="0">
            <a:schemeClr val="accent1"/>
          </a:effectRef>
          <a:fontRef idx="minor">
            <a:schemeClr val="lt1"/>
          </a:fontRef>
        </p:style>
      </p:sp>
      <p:sp>
        <p:nvSpPr>
          <p:cNvPr id="3081" name="Freeform 5">
            <a:extLst>
              <a:ext uri="{FF2B5EF4-FFF2-40B4-BE49-F238E27FC236}">
                <a16:creationId xmlns:a16="http://schemas.microsoft.com/office/drawing/2014/main" id="{BBC615D1-6E12-40EF-915B-316CFDB550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3083" name="Freeform 5">
            <a:extLst>
              <a:ext uri="{FF2B5EF4-FFF2-40B4-BE49-F238E27FC236}">
                <a16:creationId xmlns:a16="http://schemas.microsoft.com/office/drawing/2014/main" id="{B9797D36-DE1E-47CD-881A-6C1F582826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537676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2" name="Title 1">
            <a:extLst>
              <a:ext uri="{FF2B5EF4-FFF2-40B4-BE49-F238E27FC236}">
                <a16:creationId xmlns:a16="http://schemas.microsoft.com/office/drawing/2014/main" id="{E32D12A3-6AD8-0E49-1076-A6ECF5D83D3A}"/>
              </a:ext>
            </a:extLst>
          </p:cNvPr>
          <p:cNvSpPr>
            <a:spLocks noGrp="1"/>
          </p:cNvSpPr>
          <p:nvPr>
            <p:ph type="title"/>
          </p:nvPr>
        </p:nvSpPr>
        <p:spPr>
          <a:xfrm>
            <a:off x="639098" y="629265"/>
            <a:ext cx="6072776" cy="1622322"/>
          </a:xfrm>
        </p:spPr>
        <p:txBody>
          <a:bodyPr>
            <a:normAutofit/>
          </a:bodyPr>
          <a:lstStyle/>
          <a:p>
            <a:r>
              <a:rPr lang="en-CA" dirty="0">
                <a:solidFill>
                  <a:srgbClr val="FFFFFF"/>
                </a:solidFill>
                <a:latin typeface="Arial" panose="020B0604020202020204" pitchFamily="34" charset="0"/>
                <a:cs typeface="Arial" panose="020B0604020202020204" pitchFamily="34" charset="0"/>
              </a:rPr>
              <a:t>Why Blockchain</a:t>
            </a:r>
            <a:r>
              <a:rPr lang="en-CA" dirty="0">
                <a:solidFill>
                  <a:srgbClr val="FFFFFF"/>
                </a:solidFill>
              </a:rPr>
              <a:t>?</a:t>
            </a:r>
          </a:p>
        </p:txBody>
      </p:sp>
      <p:pic>
        <p:nvPicPr>
          <p:cNvPr id="3074" name="Picture 2" descr="Blockchain Background Vector Art, Icons, and Graphics for Free Download">
            <a:extLst>
              <a:ext uri="{FF2B5EF4-FFF2-40B4-BE49-F238E27FC236}">
                <a16:creationId xmlns:a16="http://schemas.microsoft.com/office/drawing/2014/main" id="{6C9C15A3-5CF7-426E-FA04-69BB95B7778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2565" r="1" b="1"/>
          <a:stretch/>
        </p:blipFill>
        <p:spPr bwMode="auto">
          <a:xfrm>
            <a:off x="6774511" y="480060"/>
            <a:ext cx="4929808" cy="5897880"/>
          </a:xfrm>
          <a:custGeom>
            <a:avLst/>
            <a:gdLst/>
            <a:ahLst/>
            <a:cxnLst/>
            <a:rect l="l" t="t" r="r" b="b"/>
            <a:pathLst>
              <a:path w="4929808" h="5897880">
                <a:moveTo>
                  <a:pt x="104535" y="0"/>
                </a:moveTo>
                <a:lnTo>
                  <a:pt x="2751151" y="0"/>
                </a:lnTo>
                <a:lnTo>
                  <a:pt x="4769032" y="0"/>
                </a:lnTo>
                <a:lnTo>
                  <a:pt x="4929808" y="0"/>
                </a:lnTo>
                <a:lnTo>
                  <a:pt x="4929808" y="5897880"/>
                </a:lnTo>
                <a:lnTo>
                  <a:pt x="4769032" y="5897880"/>
                </a:lnTo>
                <a:lnTo>
                  <a:pt x="2751151" y="5897880"/>
                </a:lnTo>
                <a:lnTo>
                  <a:pt x="0" y="5897880"/>
                </a:lnTo>
                <a:lnTo>
                  <a:pt x="0" y="5896985"/>
                </a:lnTo>
                <a:lnTo>
                  <a:pt x="103291" y="5896985"/>
                </a:lnTo>
                <a:lnTo>
                  <a:pt x="112340" y="5838313"/>
                </a:lnTo>
                <a:lnTo>
                  <a:pt x="123631" y="5762037"/>
                </a:lnTo>
                <a:lnTo>
                  <a:pt x="135550" y="5671232"/>
                </a:lnTo>
                <a:lnTo>
                  <a:pt x="149820" y="5563476"/>
                </a:lnTo>
                <a:lnTo>
                  <a:pt x="164875" y="5444219"/>
                </a:lnTo>
                <a:lnTo>
                  <a:pt x="180714" y="5309828"/>
                </a:lnTo>
                <a:lnTo>
                  <a:pt x="197494" y="5163329"/>
                </a:lnTo>
                <a:lnTo>
                  <a:pt x="214273" y="5004117"/>
                </a:lnTo>
                <a:lnTo>
                  <a:pt x="231367" y="4834615"/>
                </a:lnTo>
                <a:lnTo>
                  <a:pt x="247205" y="4651794"/>
                </a:lnTo>
                <a:lnTo>
                  <a:pt x="262417" y="4460498"/>
                </a:lnTo>
                <a:lnTo>
                  <a:pt x="276217" y="4258305"/>
                </a:lnTo>
                <a:lnTo>
                  <a:pt x="289390" y="4047637"/>
                </a:lnTo>
                <a:lnTo>
                  <a:pt x="301779" y="3827889"/>
                </a:lnTo>
                <a:lnTo>
                  <a:pt x="306170" y="3715291"/>
                </a:lnTo>
                <a:lnTo>
                  <a:pt x="311031" y="3600271"/>
                </a:lnTo>
                <a:lnTo>
                  <a:pt x="315579" y="3483435"/>
                </a:lnTo>
                <a:lnTo>
                  <a:pt x="318558" y="3365994"/>
                </a:lnTo>
                <a:lnTo>
                  <a:pt x="321224" y="3246131"/>
                </a:lnTo>
                <a:lnTo>
                  <a:pt x="324047" y="3125058"/>
                </a:lnTo>
                <a:lnTo>
                  <a:pt x="325929" y="3001563"/>
                </a:lnTo>
                <a:lnTo>
                  <a:pt x="325929" y="2876858"/>
                </a:lnTo>
                <a:lnTo>
                  <a:pt x="326870" y="2750941"/>
                </a:lnTo>
                <a:lnTo>
                  <a:pt x="325929" y="2623814"/>
                </a:lnTo>
                <a:lnTo>
                  <a:pt x="324047" y="2494871"/>
                </a:lnTo>
                <a:lnTo>
                  <a:pt x="322322" y="2365928"/>
                </a:lnTo>
                <a:lnTo>
                  <a:pt x="318558" y="2235169"/>
                </a:lnTo>
                <a:lnTo>
                  <a:pt x="314638" y="2103199"/>
                </a:lnTo>
                <a:lnTo>
                  <a:pt x="310090" y="1971229"/>
                </a:lnTo>
                <a:lnTo>
                  <a:pt x="303660" y="1838048"/>
                </a:lnTo>
                <a:lnTo>
                  <a:pt x="295976" y="1703656"/>
                </a:lnTo>
                <a:lnTo>
                  <a:pt x="288606" y="1568660"/>
                </a:lnTo>
                <a:lnTo>
                  <a:pt x="279197" y="1433663"/>
                </a:lnTo>
                <a:lnTo>
                  <a:pt x="267906" y="1296850"/>
                </a:lnTo>
                <a:lnTo>
                  <a:pt x="256615" y="1161853"/>
                </a:lnTo>
                <a:lnTo>
                  <a:pt x="243598" y="1024435"/>
                </a:lnTo>
                <a:lnTo>
                  <a:pt x="229328" y="886411"/>
                </a:lnTo>
                <a:lnTo>
                  <a:pt x="214273" y="750203"/>
                </a:lnTo>
                <a:lnTo>
                  <a:pt x="196709" y="612180"/>
                </a:lnTo>
                <a:lnTo>
                  <a:pt x="177891" y="474761"/>
                </a:lnTo>
                <a:lnTo>
                  <a:pt x="159229" y="336738"/>
                </a:lnTo>
                <a:lnTo>
                  <a:pt x="137432" y="199320"/>
                </a:lnTo>
                <a:lnTo>
                  <a:pt x="115163" y="62507"/>
                </a:lnTo>
                <a:close/>
              </a:path>
            </a:pathLst>
          </a:custGeom>
          <a:noFill/>
          <a:extLst>
            <a:ext uri="{909E8E84-426E-40DD-AFC4-6F175D3DCCD1}">
              <a14:hiddenFill xmlns:a14="http://schemas.microsoft.com/office/drawing/2010/main">
                <a:solidFill>
                  <a:srgbClr val="FFFFFF"/>
                </a:solidFill>
              </a14:hiddenFill>
            </a:ext>
          </a:extLst>
        </p:spPr>
      </p:pic>
      <p:sp>
        <p:nvSpPr>
          <p:cNvPr id="3085" name="Rectangle 3084">
            <a:extLst>
              <a:ext uri="{FF2B5EF4-FFF2-40B4-BE49-F238E27FC236}">
                <a16:creationId xmlns:a16="http://schemas.microsoft.com/office/drawing/2014/main" id="{4A2FAF1F-F462-46AF-A9E6-CC93C4E2C3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087" name="Oval 3086">
            <a:extLst>
              <a:ext uri="{FF2B5EF4-FFF2-40B4-BE49-F238E27FC236}">
                <a16:creationId xmlns:a16="http://schemas.microsoft.com/office/drawing/2014/main" id="{7146BED8-BAE9-42C5-A3DD-7B946445DB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089" name="Oval 3088">
            <a:extLst>
              <a:ext uri="{FF2B5EF4-FFF2-40B4-BE49-F238E27FC236}">
                <a16:creationId xmlns:a16="http://schemas.microsoft.com/office/drawing/2014/main" id="{15765FE8-B62F-41E4-A73C-74C91A8FD9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763CA163-F61A-C3BC-6A42-9FFB9A3FAB1F}"/>
              </a:ext>
            </a:extLst>
          </p:cNvPr>
          <p:cNvSpPr>
            <a:spLocks noGrp="1"/>
          </p:cNvSpPr>
          <p:nvPr>
            <p:ph idx="1"/>
          </p:nvPr>
        </p:nvSpPr>
        <p:spPr>
          <a:xfrm>
            <a:off x="639098" y="2418735"/>
            <a:ext cx="6072776" cy="3811740"/>
          </a:xfrm>
        </p:spPr>
        <p:txBody>
          <a:bodyPr anchor="ctr">
            <a:normAutofit/>
          </a:bodyPr>
          <a:lstStyle/>
          <a:p>
            <a:r>
              <a:rPr lang="en-US" b="0" i="0" dirty="0">
                <a:solidFill>
                  <a:srgbClr val="FFFFFF"/>
                </a:solidFill>
                <a:effectLst/>
                <a:latin typeface="Arial" panose="020B0604020202020204" pitchFamily="34" charset="0"/>
                <a:cs typeface="Arial" panose="020B0604020202020204" pitchFamily="34" charset="0"/>
              </a:rPr>
              <a:t>It is a decentralized, distributed database that is maintained by a network of computers, rather than a central authority. </a:t>
            </a:r>
          </a:p>
          <a:p>
            <a:r>
              <a:rPr lang="en-US" b="0" i="0" dirty="0">
                <a:solidFill>
                  <a:srgbClr val="FFFFFF"/>
                </a:solidFill>
                <a:effectLst/>
                <a:latin typeface="Arial" panose="020B0604020202020204" pitchFamily="34" charset="0"/>
                <a:cs typeface="Arial" panose="020B0604020202020204" pitchFamily="34" charset="0"/>
              </a:rPr>
              <a:t>Blockchain  uses a shared and immutable ledger that can only be accessed by members with permission.</a:t>
            </a:r>
          </a:p>
          <a:p>
            <a:pPr marL="0" indent="0">
              <a:buNone/>
            </a:pPr>
            <a:endParaRPr lang="en-US" b="0" i="0" dirty="0">
              <a:solidFill>
                <a:srgbClr val="FFFFFF"/>
              </a:solidFill>
              <a:effectLst/>
              <a:latin typeface="Arial" panose="020B0604020202020204" pitchFamily="34" charset="0"/>
              <a:cs typeface="Arial" panose="020B0604020202020204" pitchFamily="34" charset="0"/>
            </a:endParaRPr>
          </a:p>
          <a:p>
            <a:r>
              <a:rPr lang="en-US" b="0" i="0" dirty="0">
                <a:solidFill>
                  <a:schemeClr val="tx1"/>
                </a:solidFill>
                <a:effectLst/>
                <a:latin typeface="Arial" panose="020B0604020202020204" pitchFamily="34" charset="0"/>
                <a:cs typeface="Arial" panose="020B0604020202020204" pitchFamily="34" charset="0"/>
              </a:rPr>
              <a:t>Users store their ID data and credentials in a decentralized identity wallet app, and the blockchain enables this data to be instantly verifiable without having to contact the issuer.</a:t>
            </a:r>
          </a:p>
          <a:p>
            <a:endParaRPr lang="en-US" dirty="0">
              <a:solidFill>
                <a:srgbClr val="FFFFFF"/>
              </a:solidFill>
              <a:latin typeface="Arial" panose="020B0604020202020204" pitchFamily="34" charset="0"/>
              <a:cs typeface="Arial" panose="020B0604020202020204" pitchFamily="34" charset="0"/>
            </a:endParaRPr>
          </a:p>
          <a:p>
            <a:pPr marL="0" indent="0">
              <a:buNone/>
            </a:pPr>
            <a:endParaRPr lang="en-US" b="0" i="0" dirty="0">
              <a:solidFill>
                <a:srgbClr val="FFFFFF"/>
              </a:solidFill>
              <a:effectLst/>
              <a:latin typeface="Arial" panose="020B0604020202020204" pitchFamily="34" charset="0"/>
              <a:cs typeface="Arial" panose="020B0604020202020204" pitchFamily="34" charset="0"/>
            </a:endParaRPr>
          </a:p>
          <a:p>
            <a:endParaRPr lang="en-US" b="0" i="0" dirty="0">
              <a:solidFill>
                <a:srgbClr val="FFFFFF"/>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87428231"/>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43AEC-4CF0-E91F-6016-E637940177F0}"/>
              </a:ext>
            </a:extLst>
          </p:cNvPr>
          <p:cNvSpPr>
            <a:spLocks noGrp="1"/>
          </p:cNvSpPr>
          <p:nvPr>
            <p:ph type="title"/>
          </p:nvPr>
        </p:nvSpPr>
        <p:spPr>
          <a:xfrm>
            <a:off x="1154954" y="973668"/>
            <a:ext cx="8761413" cy="706964"/>
          </a:xfrm>
        </p:spPr>
        <p:txBody>
          <a:bodyPr>
            <a:normAutofit/>
          </a:bodyPr>
          <a:lstStyle/>
          <a:p>
            <a:r>
              <a:rPr lang="en-CA" dirty="0">
                <a:solidFill>
                  <a:srgbClr val="EBEBEB"/>
                </a:solidFill>
                <a:latin typeface="Arial" panose="020B0604020202020204" pitchFamily="34" charset="0"/>
                <a:cs typeface="Arial" panose="020B0604020202020204" pitchFamily="34" charset="0"/>
              </a:rPr>
              <a:t>KYC in Blockchain</a:t>
            </a:r>
            <a:endParaRPr lang="en-CA" dirty="0">
              <a:solidFill>
                <a:srgbClr val="EBEBEB"/>
              </a:solidFill>
            </a:endParaRPr>
          </a:p>
        </p:txBody>
      </p:sp>
      <p:sp>
        <p:nvSpPr>
          <p:cNvPr id="3" name="Content Placeholder 2">
            <a:extLst>
              <a:ext uri="{FF2B5EF4-FFF2-40B4-BE49-F238E27FC236}">
                <a16:creationId xmlns:a16="http://schemas.microsoft.com/office/drawing/2014/main" id="{E430C14E-3BFD-BFB6-C19C-0F06C6410E11}"/>
              </a:ext>
            </a:extLst>
          </p:cNvPr>
          <p:cNvSpPr>
            <a:spLocks noGrp="1"/>
          </p:cNvSpPr>
          <p:nvPr>
            <p:ph idx="1"/>
          </p:nvPr>
        </p:nvSpPr>
        <p:spPr>
          <a:xfrm>
            <a:off x="944693" y="2205011"/>
            <a:ext cx="3822179" cy="3416300"/>
          </a:xfrm>
        </p:spPr>
        <p:txBody>
          <a:bodyPr anchor="ctr">
            <a:normAutofit/>
          </a:bodyPr>
          <a:lstStyle/>
          <a:p>
            <a:pPr marL="0" indent="0">
              <a:buNone/>
            </a:pPr>
            <a:endParaRPr lang="en-US" b="0" i="0" dirty="0">
              <a:effectLst/>
              <a:latin typeface="Arial" panose="020B0604020202020204" pitchFamily="34" charset="0"/>
              <a:cs typeface="Arial" panose="020B0604020202020204" pitchFamily="34" charset="0"/>
            </a:endParaRPr>
          </a:p>
          <a:p>
            <a:pPr algn="just"/>
            <a:r>
              <a:rPr lang="en-US" b="0" i="0" dirty="0">
                <a:effectLst/>
                <a:latin typeface="Arial" panose="020B0604020202020204" pitchFamily="34" charset="0"/>
                <a:cs typeface="Arial" panose="020B0604020202020204" pitchFamily="34" charset="0"/>
              </a:rPr>
              <a:t>KYC in blockchain helps to build trust among users and investors in the network. This is done to prevent fraud, money laundering, and other criminal activities on the network.</a:t>
            </a:r>
            <a:endParaRPr lang="en-CA" dirty="0">
              <a:latin typeface="Arial" panose="020B0604020202020204" pitchFamily="34" charset="0"/>
              <a:cs typeface="Arial" panose="020B0604020202020204" pitchFamily="34" charset="0"/>
            </a:endParaRPr>
          </a:p>
        </p:txBody>
      </p:sp>
      <p:pic>
        <p:nvPicPr>
          <p:cNvPr id="4098" name="Picture 2" descr="Existing KYC Process versus Shared KYC on Blockchain | Download Scientific  Diagram">
            <a:extLst>
              <a:ext uri="{FF2B5EF4-FFF2-40B4-BE49-F238E27FC236}">
                <a16:creationId xmlns:a16="http://schemas.microsoft.com/office/drawing/2014/main" id="{03DAA5D1-1636-A695-C814-D4DB0B0690AD}"/>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806064" y="2562482"/>
            <a:ext cx="6901255" cy="3823328"/>
          </a:xfrm>
          <a:prstGeom prst="roundRect">
            <a:avLst>
              <a:gd name="adj" fmla="val 1858"/>
            </a:avLst>
          </a:prstGeom>
          <a:noFill/>
          <a:effectLst>
            <a:outerShdw blurRad="50800" dist="50800" dir="54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13711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88DD50E-1D2D-48C6-A470-79FB7F337F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4F78DAAE-B0C3-49A3-8AB1-AD2FF0E36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a:lstStyle/>
          <a:p>
            <a:endParaRPr lang="en-US" dirty="0"/>
          </a:p>
        </p:txBody>
      </p:sp>
      <p:sp>
        <p:nvSpPr>
          <p:cNvPr id="16" name="Rectangle 15">
            <a:extLst>
              <a:ext uri="{FF2B5EF4-FFF2-40B4-BE49-F238E27FC236}">
                <a16:creationId xmlns:a16="http://schemas.microsoft.com/office/drawing/2014/main" id="{F6A8A81D-3338-4B0F-A26F-A3D259D276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801794"/>
            <a:ext cx="11000237" cy="52482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0155665-7CE2-4939-AE5E-020DC1D207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7" name="Content Placeholder 6" descr="A diagram of a blockchain&#10;&#10;Description automatically generated with low confidence">
            <a:extLst>
              <a:ext uri="{FF2B5EF4-FFF2-40B4-BE49-F238E27FC236}">
                <a16:creationId xmlns:a16="http://schemas.microsoft.com/office/drawing/2014/main" id="{9AD126B3-77BE-B51E-8233-56B8ED32689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30113" y="1284394"/>
            <a:ext cx="4426942" cy="4283066"/>
          </a:xfrm>
          <a:prstGeom prst="rect">
            <a:avLst/>
          </a:prstGeom>
        </p:spPr>
      </p:pic>
    </p:spTree>
    <p:extLst>
      <p:ext uri="{BB962C8B-B14F-4D97-AF65-F5344CB8AC3E}">
        <p14:creationId xmlns:p14="http://schemas.microsoft.com/office/powerpoint/2010/main" val="22320511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B33B7-E2D3-8781-467F-8DEB6F82DE1B}"/>
              </a:ext>
            </a:extLst>
          </p:cNvPr>
          <p:cNvSpPr>
            <a:spLocks noGrp="1"/>
          </p:cNvSpPr>
          <p:nvPr>
            <p:ph type="title"/>
          </p:nvPr>
        </p:nvSpPr>
        <p:spPr/>
        <p:txBody>
          <a:bodyPr/>
          <a:lstStyle/>
          <a:p>
            <a:r>
              <a:rPr lang="en-US" b="1" i="0" dirty="0">
                <a:effectLst/>
                <a:latin typeface="Arial" panose="020B0604020202020204" pitchFamily="34" charset="0"/>
                <a:cs typeface="Arial" panose="020B0604020202020204" pitchFamily="34" charset="0"/>
              </a:rPr>
              <a:t>Smart Contract for KYC chain</a:t>
            </a:r>
            <a:endParaRPr lang="en-CA"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FD467C3B-F017-B672-6F60-25F898CB5BC3}"/>
              </a:ext>
            </a:extLst>
          </p:cNvPr>
          <p:cNvSpPr>
            <a:spLocks noGrp="1"/>
          </p:cNvSpPr>
          <p:nvPr>
            <p:ph idx="1"/>
          </p:nvPr>
        </p:nvSpPr>
        <p:spPr>
          <a:xfrm>
            <a:off x="1154954" y="2348667"/>
            <a:ext cx="10267551" cy="3872252"/>
          </a:xfrm>
        </p:spPr>
        <p:txBody>
          <a:bodyPr>
            <a:noAutofit/>
          </a:bodyPr>
          <a:lstStyle/>
          <a:p>
            <a:pPr algn="just">
              <a:buFont typeface="+mj-lt"/>
              <a:buAutoNum type="arabicPeriod"/>
            </a:pPr>
            <a:r>
              <a:rPr lang="en-US" sz="1600" b="1" dirty="0">
                <a:solidFill>
                  <a:srgbClr val="000000"/>
                </a:solidFill>
                <a:effectLst/>
                <a:latin typeface="Arial" panose="020B0604020202020204" pitchFamily="34" charset="0"/>
                <a:cs typeface="Arial" panose="020B0604020202020204" pitchFamily="34" charset="0"/>
              </a:rPr>
              <a:t>Define the KYC process:</a:t>
            </a:r>
            <a:r>
              <a:rPr lang="en-US" sz="1600" b="0" dirty="0">
                <a:solidFill>
                  <a:srgbClr val="000000"/>
                </a:solidFill>
                <a:effectLst/>
                <a:latin typeface="Arial" panose="020B0604020202020204" pitchFamily="34" charset="0"/>
                <a:cs typeface="Arial" panose="020B0604020202020204" pitchFamily="34" charset="0"/>
              </a:rPr>
              <a:t> Define the steps involved in the KYC process, such as collecting customer information, verifying the information, and storing it on the blockchain.</a:t>
            </a:r>
          </a:p>
          <a:p>
            <a:pPr algn="just">
              <a:buFont typeface="+mj-lt"/>
              <a:buAutoNum type="arabicPeriod"/>
            </a:pPr>
            <a:r>
              <a:rPr lang="en-US" sz="1600" b="1" dirty="0">
                <a:solidFill>
                  <a:srgbClr val="000000"/>
                </a:solidFill>
                <a:effectLst/>
                <a:latin typeface="Arial" panose="020B0604020202020204" pitchFamily="34" charset="0"/>
                <a:cs typeface="Arial" panose="020B0604020202020204" pitchFamily="34" charset="0"/>
              </a:rPr>
              <a:t>Write the smart contract code: </a:t>
            </a:r>
            <a:r>
              <a:rPr lang="en-US" sz="1600" b="0" dirty="0">
                <a:solidFill>
                  <a:srgbClr val="000000"/>
                </a:solidFill>
                <a:effectLst/>
                <a:latin typeface="Arial" panose="020B0604020202020204" pitchFamily="34" charset="0"/>
                <a:cs typeface="Arial" panose="020B0604020202020204" pitchFamily="34" charset="0"/>
              </a:rPr>
              <a:t>Use a programming language </a:t>
            </a:r>
            <a:r>
              <a:rPr lang="en-US" sz="1600" dirty="0" err="1">
                <a:solidFill>
                  <a:srgbClr val="000000"/>
                </a:solidFill>
                <a:latin typeface="Arial" panose="020B0604020202020204" pitchFamily="34" charset="0"/>
                <a:cs typeface="Arial" panose="020B0604020202020204" pitchFamily="34" charset="0"/>
              </a:rPr>
              <a:t>ie</a:t>
            </a:r>
            <a:r>
              <a:rPr lang="en-US" sz="1600" dirty="0">
                <a:solidFill>
                  <a:srgbClr val="000000"/>
                </a:solidFill>
                <a:latin typeface="Arial" panose="020B0604020202020204" pitchFamily="34" charset="0"/>
                <a:cs typeface="Arial" panose="020B0604020202020204" pitchFamily="34" charset="0"/>
              </a:rPr>
              <a:t> </a:t>
            </a:r>
            <a:r>
              <a:rPr lang="en-US" sz="1600" b="0" dirty="0">
                <a:solidFill>
                  <a:srgbClr val="000000"/>
                </a:solidFill>
                <a:effectLst/>
                <a:latin typeface="Arial" panose="020B0604020202020204" pitchFamily="34" charset="0"/>
                <a:cs typeface="Arial" panose="020B0604020202020204" pitchFamily="34" charset="0"/>
              </a:rPr>
              <a:t>Solidity to write the smart contract code. The code should include functions for collecting customer information, verifying the information, and storing it on the blockchain.</a:t>
            </a:r>
          </a:p>
          <a:p>
            <a:pPr algn="just">
              <a:buFont typeface="+mj-lt"/>
              <a:buAutoNum type="arabicPeriod"/>
            </a:pPr>
            <a:r>
              <a:rPr lang="en-US" sz="1600" b="1" dirty="0">
                <a:solidFill>
                  <a:srgbClr val="000000"/>
                </a:solidFill>
                <a:effectLst/>
                <a:latin typeface="Arial" panose="020B0604020202020204" pitchFamily="34" charset="0"/>
                <a:cs typeface="Arial" panose="020B0604020202020204" pitchFamily="34" charset="0"/>
              </a:rPr>
              <a:t>Define the data structure: </a:t>
            </a:r>
            <a:r>
              <a:rPr lang="en-US" sz="1600" b="0" dirty="0">
                <a:solidFill>
                  <a:srgbClr val="000000"/>
                </a:solidFill>
                <a:effectLst/>
                <a:latin typeface="Arial" panose="020B0604020202020204" pitchFamily="34" charset="0"/>
                <a:cs typeface="Arial" panose="020B0604020202020204" pitchFamily="34" charset="0"/>
              </a:rPr>
              <a:t>Define the data structure for storing customer information on the blockchain. This can include fields such as name, address, date of birth, and identification number. </a:t>
            </a:r>
          </a:p>
          <a:p>
            <a:pPr algn="just">
              <a:buFont typeface="+mj-lt"/>
              <a:buAutoNum type="arabicPeriod"/>
            </a:pPr>
            <a:r>
              <a:rPr lang="en-US" sz="1600" b="1" dirty="0">
                <a:solidFill>
                  <a:srgbClr val="000000"/>
                </a:solidFill>
                <a:effectLst/>
                <a:latin typeface="Arial" panose="020B0604020202020204" pitchFamily="34" charset="0"/>
                <a:cs typeface="Arial" panose="020B0604020202020204" pitchFamily="34" charset="0"/>
              </a:rPr>
              <a:t>Implement a verification process </a:t>
            </a:r>
            <a:r>
              <a:rPr lang="en-US" sz="1600" b="0" dirty="0">
                <a:solidFill>
                  <a:srgbClr val="000000"/>
                </a:solidFill>
                <a:effectLst/>
                <a:latin typeface="Arial" panose="020B0604020202020204" pitchFamily="34" charset="0"/>
                <a:cs typeface="Arial" panose="020B0604020202020204" pitchFamily="34" charset="0"/>
              </a:rPr>
              <a:t>to ensure that the customer information is accurate and valid. This can include verifying the customer's identification documents and conducting background checks.</a:t>
            </a:r>
          </a:p>
          <a:p>
            <a:pPr algn="just">
              <a:buFont typeface="+mj-lt"/>
              <a:buAutoNum type="arabicPeriod"/>
            </a:pPr>
            <a:r>
              <a:rPr lang="en-US" sz="1600" b="1" dirty="0">
                <a:solidFill>
                  <a:srgbClr val="000000"/>
                </a:solidFill>
                <a:effectLst/>
                <a:latin typeface="Arial" panose="020B0604020202020204" pitchFamily="34" charset="0"/>
                <a:cs typeface="Arial" panose="020B0604020202020204" pitchFamily="34" charset="0"/>
              </a:rPr>
              <a:t>Deploy the smart contract: </a:t>
            </a:r>
            <a:r>
              <a:rPr lang="en-US" sz="1600" b="0" dirty="0">
                <a:solidFill>
                  <a:srgbClr val="000000"/>
                </a:solidFill>
                <a:effectLst/>
                <a:latin typeface="Arial" panose="020B0604020202020204" pitchFamily="34" charset="0"/>
                <a:cs typeface="Arial" panose="020B0604020202020204" pitchFamily="34" charset="0"/>
              </a:rPr>
              <a:t>Deploy the smart contract on the blockchain network. Once deployed, the smart contract will automatically execute the KYC process when triggered by certain conditions.</a:t>
            </a:r>
          </a:p>
          <a:p>
            <a:pPr algn="just">
              <a:buFont typeface="+mj-lt"/>
              <a:buAutoNum type="arabicPeriod"/>
            </a:pPr>
            <a:r>
              <a:rPr lang="en-US" sz="1600" b="1" dirty="0">
                <a:solidFill>
                  <a:srgbClr val="000000"/>
                </a:solidFill>
                <a:effectLst/>
                <a:latin typeface="Arial" panose="020B0604020202020204" pitchFamily="34" charset="0"/>
                <a:cs typeface="Arial" panose="020B0604020202020204" pitchFamily="34" charset="0"/>
              </a:rPr>
              <a:t>Test the smart contract: </a:t>
            </a:r>
            <a:r>
              <a:rPr lang="en-US" sz="1600" b="0" dirty="0">
                <a:solidFill>
                  <a:srgbClr val="000000"/>
                </a:solidFill>
                <a:effectLst/>
                <a:latin typeface="Arial" panose="020B0604020202020204" pitchFamily="34" charset="0"/>
                <a:cs typeface="Arial" panose="020B0604020202020204" pitchFamily="34" charset="0"/>
              </a:rPr>
              <a:t>Test the smart contract to ensure that it is functioning as intended and that customer information is being securely stored on the blockchain.</a:t>
            </a:r>
          </a:p>
          <a:p>
            <a:pPr marL="0" indent="0">
              <a:buNone/>
            </a:pPr>
            <a:endParaRPr lang="en-US" sz="1400" b="0" dirty="0">
              <a:solidFill>
                <a:srgbClr val="000000"/>
              </a:solidFill>
              <a:effectLst/>
              <a:latin typeface="Arial" panose="020B0604020202020204" pitchFamily="34" charset="0"/>
              <a:cs typeface="Arial" panose="020B0604020202020204" pitchFamily="34" charset="0"/>
            </a:endParaRPr>
          </a:p>
          <a:p>
            <a:pPr marL="0" indent="0">
              <a:buNone/>
            </a:pPr>
            <a:endParaRPr lang="en-CA"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436806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388DD50E-1D2D-48C6-A470-79FB7F337F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4" name="Rectangle 33">
            <a:extLst>
              <a:ext uri="{FF2B5EF4-FFF2-40B4-BE49-F238E27FC236}">
                <a16:creationId xmlns:a16="http://schemas.microsoft.com/office/drawing/2014/main" id="{4F78DAAE-B0C3-49A3-8AB1-AD2FF0E36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a:lstStyle/>
          <a:p>
            <a:endParaRPr lang="en-US" dirty="0"/>
          </a:p>
        </p:txBody>
      </p:sp>
      <p:sp>
        <p:nvSpPr>
          <p:cNvPr id="36" name="Rectangle 35">
            <a:extLst>
              <a:ext uri="{FF2B5EF4-FFF2-40B4-BE49-F238E27FC236}">
                <a16:creationId xmlns:a16="http://schemas.microsoft.com/office/drawing/2014/main" id="{F6A8A81D-3338-4B0F-A26F-A3D259D276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801794"/>
            <a:ext cx="11000237" cy="52482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40155665-7CE2-4939-AE5E-020DC1D207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5" name="Content Placeholder 4">
            <a:extLst>
              <a:ext uri="{FF2B5EF4-FFF2-40B4-BE49-F238E27FC236}">
                <a16:creationId xmlns:a16="http://schemas.microsoft.com/office/drawing/2014/main" id="{7C017C35-9AC0-DD38-01E3-1A9234563EC3}"/>
              </a:ext>
            </a:extLst>
          </p:cNvPr>
          <p:cNvPicPr>
            <a:picLocks noGrp="1" noChangeAspect="1"/>
          </p:cNvPicPr>
          <p:nvPr>
            <p:ph idx="1"/>
          </p:nvPr>
        </p:nvPicPr>
        <p:blipFill rotWithShape="1">
          <a:blip r:embed="rId2"/>
          <a:srcRect r="10666" b="-1"/>
          <a:stretch/>
        </p:blipFill>
        <p:spPr>
          <a:xfrm>
            <a:off x="1068387" y="1005372"/>
            <a:ext cx="10324137" cy="4841110"/>
          </a:xfrm>
          <a:prstGeom prst="rect">
            <a:avLst/>
          </a:prstGeom>
        </p:spPr>
      </p:pic>
    </p:spTree>
    <p:extLst>
      <p:ext uri="{BB962C8B-B14F-4D97-AF65-F5344CB8AC3E}">
        <p14:creationId xmlns:p14="http://schemas.microsoft.com/office/powerpoint/2010/main" val="416993530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272</TotalTime>
  <Words>761</Words>
  <Application>Microsoft Office PowerPoint</Application>
  <PresentationFormat>Widescreen</PresentationFormat>
  <Paragraphs>50</Paragraphs>
  <Slides>11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Century Gothic</vt:lpstr>
      <vt:lpstr>Plus Jakarta Sans</vt:lpstr>
      <vt:lpstr>Wingdings 3</vt:lpstr>
      <vt:lpstr>Ion Boardroom</vt:lpstr>
      <vt:lpstr>Digital Identity Wallet using Blockchain</vt:lpstr>
      <vt:lpstr>Problem Statement</vt:lpstr>
      <vt:lpstr>Our Solution</vt:lpstr>
      <vt:lpstr>What is KYC?</vt:lpstr>
      <vt:lpstr>Why Blockchain?</vt:lpstr>
      <vt:lpstr>KYC in Blockchain</vt:lpstr>
      <vt:lpstr>PowerPoint Presentation</vt:lpstr>
      <vt:lpstr>Smart Contract for KYC chain</vt:lpstr>
      <vt:lpstr>PowerPoint Presentation</vt:lpstr>
      <vt:lpstr>PowerPoint Presentation</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Identity using Blockchain</dc:title>
  <dc:creator>Ritu dhar</dc:creator>
  <cp:lastModifiedBy>Ritu dhar</cp:lastModifiedBy>
  <cp:revision>6</cp:revision>
  <dcterms:created xsi:type="dcterms:W3CDTF">2023-05-12T00:00:12Z</dcterms:created>
  <dcterms:modified xsi:type="dcterms:W3CDTF">2023-05-15T22:39:37Z</dcterms:modified>
</cp:coreProperties>
</file>

<file path=docProps/thumbnail.jpeg>
</file>